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6"/>
  </p:notesMasterIdLst>
  <p:sldIdLst>
    <p:sldId id="256" r:id="rId2"/>
    <p:sldId id="257" r:id="rId3"/>
    <p:sldId id="258" r:id="rId4"/>
    <p:sldId id="260" r:id="rId5"/>
    <p:sldId id="261" r:id="rId6"/>
    <p:sldId id="264" r:id="rId7"/>
    <p:sldId id="266" r:id="rId8"/>
    <p:sldId id="265" r:id="rId9"/>
    <p:sldId id="268" r:id="rId10"/>
    <p:sldId id="267" r:id="rId11"/>
    <p:sldId id="269" r:id="rId12"/>
    <p:sldId id="270" r:id="rId13"/>
    <p:sldId id="271" r:id="rId14"/>
    <p:sldId id="273" r:id="rId15"/>
    <p:sldId id="272" r:id="rId16"/>
    <p:sldId id="274" r:id="rId17"/>
    <p:sldId id="282" r:id="rId18"/>
    <p:sldId id="275" r:id="rId19"/>
    <p:sldId id="276" r:id="rId20"/>
    <p:sldId id="278" r:id="rId21"/>
    <p:sldId id="280" r:id="rId22"/>
    <p:sldId id="281" r:id="rId23"/>
    <p:sldId id="284" r:id="rId24"/>
    <p:sldId id="283" r:id="rId25"/>
    <p:sldId id="285" r:id="rId26"/>
    <p:sldId id="286" r:id="rId27"/>
    <p:sldId id="292" r:id="rId28"/>
    <p:sldId id="287" r:id="rId29"/>
    <p:sldId id="288" r:id="rId30"/>
    <p:sldId id="263" r:id="rId31"/>
    <p:sldId id="291" r:id="rId32"/>
    <p:sldId id="289" r:id="rId33"/>
    <p:sldId id="293"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1E6B6C-8FB2-714F-82D2-02A3CFEE2EA5}">
          <p14:sldIdLst>
            <p14:sldId id="256"/>
            <p14:sldId id="257"/>
          </p14:sldIdLst>
        </p14:section>
        <p14:section name="What's available in Open Book" id="{11FECE12-4447-0D46-B018-6A1B835F7ADB}">
          <p14:sldIdLst>
            <p14:sldId id="258"/>
            <p14:sldId id="260"/>
            <p14:sldId id="261"/>
            <p14:sldId id="264"/>
            <p14:sldId id="266"/>
            <p14:sldId id="265"/>
            <p14:sldId id="268"/>
            <p14:sldId id="267"/>
            <p14:sldId id="269"/>
            <p14:sldId id="270"/>
            <p14:sldId id="271"/>
          </p14:sldIdLst>
        </p14:section>
        <p14:section name="NYS geographic hierarchy" id="{4EEF0D12-6243-E641-8343-AA861B720FC3}">
          <p14:sldIdLst>
            <p14:sldId id="273"/>
            <p14:sldId id="272"/>
            <p14:sldId id="274"/>
            <p14:sldId id="282"/>
            <p14:sldId id="275"/>
            <p14:sldId id="276"/>
            <p14:sldId id="278"/>
            <p14:sldId id="280"/>
            <p14:sldId id="281"/>
          </p14:sldIdLst>
        </p14:section>
        <p14:section name="Data decoding / data dictionary" id="{71F46374-06BF-D440-9304-052F83F936BA}">
          <p14:sldIdLst>
            <p14:sldId id="284"/>
            <p14:sldId id="283"/>
            <p14:sldId id="285"/>
            <p14:sldId id="286"/>
            <p14:sldId id="292"/>
            <p14:sldId id="287"/>
            <p14:sldId id="288"/>
          </p14:sldIdLst>
        </p14:section>
        <p14:section name="Additional Resources" id="{A565B951-E46F-D442-A381-58532F6DEA3E}">
          <p14:sldIdLst>
            <p14:sldId id="263"/>
            <p14:sldId id="291"/>
            <p14:sldId id="289"/>
            <p14:sldId id="293"/>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000"/>
    <a:srgbClr val="C7D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30"/>
    <p:restoredTop sz="96327"/>
  </p:normalViewPr>
  <p:slideViewPr>
    <p:cSldViewPr snapToGrid="0">
      <p:cViewPr varScale="1">
        <p:scale>
          <a:sx n="156" d="100"/>
          <a:sy n="156" d="100"/>
        </p:scale>
        <p:origin x="6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CEB96B-9086-D640-907E-5DD179FF5BCB}"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3562089D-517A-D644-98C0-D8C18690CF83}">
      <dgm:prSet phldrT="[Text]"/>
      <dgm:spPr/>
      <dgm:t>
        <a:bodyPr/>
        <a:lstStyle/>
        <a:p>
          <a:r>
            <a:rPr lang="en-US" dirty="0"/>
            <a:t>State</a:t>
          </a:r>
        </a:p>
      </dgm:t>
    </dgm:pt>
    <dgm:pt modelId="{86A2AFB6-4E01-0F43-8545-4D1BCEB53405}" type="parTrans" cxnId="{AEF4E0E1-E2AC-AB45-A1C2-AE4951014BF8}">
      <dgm:prSet/>
      <dgm:spPr/>
      <dgm:t>
        <a:bodyPr/>
        <a:lstStyle/>
        <a:p>
          <a:endParaRPr lang="en-US"/>
        </a:p>
      </dgm:t>
    </dgm:pt>
    <dgm:pt modelId="{54855B2E-DCB1-DA44-ADC9-6FC181C1213F}" type="sibTrans" cxnId="{AEF4E0E1-E2AC-AB45-A1C2-AE4951014BF8}">
      <dgm:prSet/>
      <dgm:spPr/>
      <dgm:t>
        <a:bodyPr/>
        <a:lstStyle/>
        <a:p>
          <a:endParaRPr lang="en-US"/>
        </a:p>
      </dgm:t>
    </dgm:pt>
    <dgm:pt modelId="{264518BC-AF9E-ED4D-92E6-777EE0DC6EAC}">
      <dgm:prSet phldrT="[Text]"/>
      <dgm:spPr/>
      <dgm:t>
        <a:bodyPr/>
        <a:lstStyle/>
        <a:p>
          <a:r>
            <a:rPr lang="en-US" dirty="0">
              <a:solidFill>
                <a:schemeClr val="tx1">
                  <a:hueOff val="0"/>
                  <a:satOff val="0"/>
                  <a:lumOff val="0"/>
                  <a:alpha val="0"/>
                </a:schemeClr>
              </a:solidFill>
            </a:rPr>
            <a:t>County</a:t>
          </a:r>
        </a:p>
      </dgm:t>
    </dgm:pt>
    <dgm:pt modelId="{859F11E1-19F0-894F-BCB9-F5B9437F7C4D}" type="parTrans" cxnId="{C524E55F-F09D-194F-9E7D-407C5B6E29C1}">
      <dgm:prSet/>
      <dgm:spPr/>
      <dgm:t>
        <a:bodyPr/>
        <a:lstStyle/>
        <a:p>
          <a:endParaRPr lang="en-US"/>
        </a:p>
      </dgm:t>
    </dgm:pt>
    <dgm:pt modelId="{410ECE3E-DBB3-0347-8F9B-9C06E57B39BF}" type="sibTrans" cxnId="{C524E55F-F09D-194F-9E7D-407C5B6E29C1}">
      <dgm:prSet/>
      <dgm:spPr/>
      <dgm:t>
        <a:bodyPr/>
        <a:lstStyle/>
        <a:p>
          <a:endParaRPr lang="en-US"/>
        </a:p>
      </dgm:t>
    </dgm:pt>
    <dgm:pt modelId="{3C357F13-3BE1-B041-A4F0-CC8FA27ADEF7}">
      <dgm:prSet phldrT="[Text]"/>
      <dgm:spPr/>
      <dgm:t>
        <a:bodyPr/>
        <a:lstStyle/>
        <a:p>
          <a:r>
            <a:rPr lang="en-US" dirty="0">
              <a:solidFill>
                <a:schemeClr val="tx1">
                  <a:hueOff val="0"/>
                  <a:satOff val="0"/>
                  <a:lumOff val="0"/>
                  <a:alpha val="0"/>
                </a:schemeClr>
              </a:solidFill>
            </a:rPr>
            <a:t>City/Town*</a:t>
          </a:r>
        </a:p>
      </dgm:t>
    </dgm:pt>
    <dgm:pt modelId="{3E211B06-C4CF-644F-9282-73C15E5DCB7A}" type="parTrans" cxnId="{7B10F21B-2D8F-9444-8EDC-E56DFEE22CC7}">
      <dgm:prSet/>
      <dgm:spPr/>
      <dgm:t>
        <a:bodyPr/>
        <a:lstStyle/>
        <a:p>
          <a:endParaRPr lang="en-US"/>
        </a:p>
      </dgm:t>
    </dgm:pt>
    <dgm:pt modelId="{287F568E-90C4-0E48-828F-C9DA34BDF724}" type="sibTrans" cxnId="{7B10F21B-2D8F-9444-8EDC-E56DFEE22CC7}">
      <dgm:prSet/>
      <dgm:spPr/>
      <dgm:t>
        <a:bodyPr/>
        <a:lstStyle/>
        <a:p>
          <a:endParaRPr lang="en-US"/>
        </a:p>
      </dgm:t>
    </dgm:pt>
    <dgm:pt modelId="{DEB8E103-073F-1B4C-8225-CB675069B67F}">
      <dgm:prSet phldrT="[Text]"/>
      <dgm:spPr/>
      <dgm:t>
        <a:bodyPr/>
        <a:lstStyle/>
        <a:p>
          <a:r>
            <a:rPr lang="en-US" dirty="0">
              <a:solidFill>
                <a:schemeClr val="tx1">
                  <a:hueOff val="0"/>
                  <a:satOff val="0"/>
                  <a:lumOff val="0"/>
                  <a:alpha val="0"/>
                </a:schemeClr>
              </a:solidFill>
            </a:rPr>
            <a:t>Village*</a:t>
          </a:r>
        </a:p>
      </dgm:t>
    </dgm:pt>
    <dgm:pt modelId="{BE8583D2-A4E8-964E-A6E1-E94C02DC18AF}" type="parTrans" cxnId="{DE7F2A00-3AA1-7640-A32B-CF7410E19913}">
      <dgm:prSet/>
      <dgm:spPr/>
      <dgm:t>
        <a:bodyPr/>
        <a:lstStyle/>
        <a:p>
          <a:endParaRPr lang="en-US"/>
        </a:p>
      </dgm:t>
    </dgm:pt>
    <dgm:pt modelId="{086670FB-7323-2444-AD97-7C8DF2FC39AE}" type="sibTrans" cxnId="{DE7F2A00-3AA1-7640-A32B-CF7410E19913}">
      <dgm:prSet/>
      <dgm:spPr/>
      <dgm:t>
        <a:bodyPr/>
        <a:lstStyle/>
        <a:p>
          <a:endParaRPr lang="en-US"/>
        </a:p>
      </dgm:t>
    </dgm:pt>
    <dgm:pt modelId="{A567B769-F017-1741-BB0D-6F1E84C607F4}" type="pres">
      <dgm:prSet presAssocID="{DACEB96B-9086-D640-907E-5DD179FF5BCB}" presName="hierChild1" presStyleCnt="0">
        <dgm:presLayoutVars>
          <dgm:chPref val="1"/>
          <dgm:dir/>
          <dgm:animOne val="branch"/>
          <dgm:animLvl val="lvl"/>
          <dgm:resizeHandles/>
        </dgm:presLayoutVars>
      </dgm:prSet>
      <dgm:spPr/>
    </dgm:pt>
    <dgm:pt modelId="{CC08C200-2CB6-6B4B-86BC-0906C12111AF}" type="pres">
      <dgm:prSet presAssocID="{3562089D-517A-D644-98C0-D8C18690CF83}" presName="hierRoot1" presStyleCnt="0"/>
      <dgm:spPr/>
    </dgm:pt>
    <dgm:pt modelId="{786B7C92-3D1F-2A42-B83B-EFAA0D69FAE4}" type="pres">
      <dgm:prSet presAssocID="{3562089D-517A-D644-98C0-D8C18690CF83}" presName="composite" presStyleCnt="0"/>
      <dgm:spPr/>
    </dgm:pt>
    <dgm:pt modelId="{539B4052-81D9-834D-86D3-AC7FD5CEF5B8}" type="pres">
      <dgm:prSet presAssocID="{3562089D-517A-D644-98C0-D8C18690CF83}" presName="image" presStyleLbl="node0" presStyleIdx="0" presStyleCnt="1" custScaleX="10014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tx1"/>
          </a:solidFill>
        </a:ln>
      </dgm:spPr>
    </dgm:pt>
    <dgm:pt modelId="{3C0F1027-12A6-DF4D-84CA-C47DD9807E9A}" type="pres">
      <dgm:prSet presAssocID="{3562089D-517A-D644-98C0-D8C18690CF83}" presName="text" presStyleLbl="revTx" presStyleIdx="0" presStyleCnt="4">
        <dgm:presLayoutVars>
          <dgm:chPref val="3"/>
        </dgm:presLayoutVars>
      </dgm:prSet>
      <dgm:spPr/>
    </dgm:pt>
    <dgm:pt modelId="{357E37CD-357C-3640-AB45-F21F7F57EE96}" type="pres">
      <dgm:prSet presAssocID="{3562089D-517A-D644-98C0-D8C18690CF83}" presName="hierChild2" presStyleCnt="0"/>
      <dgm:spPr/>
    </dgm:pt>
    <dgm:pt modelId="{EE61B661-6EEA-9C4B-BB7B-FFD711A0063E}" type="pres">
      <dgm:prSet presAssocID="{859F11E1-19F0-894F-BCB9-F5B9437F7C4D}" presName="Name10" presStyleLbl="parChTrans1D2" presStyleIdx="0" presStyleCnt="1"/>
      <dgm:spPr/>
    </dgm:pt>
    <dgm:pt modelId="{AAA5E00B-CE8C-6F4F-B20A-105F38D80C95}" type="pres">
      <dgm:prSet presAssocID="{264518BC-AF9E-ED4D-92E6-777EE0DC6EAC}" presName="hierRoot2" presStyleCnt="0"/>
      <dgm:spPr/>
    </dgm:pt>
    <dgm:pt modelId="{FE149E8C-4519-2E45-81FE-9865A78D95F6}" type="pres">
      <dgm:prSet presAssocID="{264518BC-AF9E-ED4D-92E6-777EE0DC6EAC}" presName="composite2" presStyleCnt="0"/>
      <dgm:spPr/>
    </dgm:pt>
    <dgm:pt modelId="{2379C447-D6E7-9A4C-9656-C1F0726303EE}" type="pres">
      <dgm:prSet presAssocID="{264518BC-AF9E-ED4D-92E6-777EE0DC6EAC}" presName="image2" presStyleLbl="node2" presStyleIdx="0" presStyleCnt="1"/>
      <dgm:spPr>
        <a:blipFill>
          <a:blip xmlns:r="http://schemas.openxmlformats.org/officeDocument/2006/relationships" r:embed="rId2">
            <a:alphaModFix amt="0"/>
            <a:extLst>
              <a:ext uri="{28A0092B-C50C-407E-A947-70E740481C1C}">
                <a14:useLocalDpi xmlns:a14="http://schemas.microsoft.com/office/drawing/2010/main" val="0"/>
              </a:ext>
            </a:extLst>
          </a:blip>
          <a:srcRect/>
          <a:stretch>
            <a:fillRect/>
          </a:stretch>
        </a:blipFill>
        <a:ln>
          <a:solidFill>
            <a:schemeClr val="tx1"/>
          </a:solidFill>
        </a:ln>
      </dgm:spPr>
    </dgm:pt>
    <dgm:pt modelId="{35F4066C-8DD8-E949-B3E3-D2492B401D2D}" type="pres">
      <dgm:prSet presAssocID="{264518BC-AF9E-ED4D-92E6-777EE0DC6EAC}" presName="text2" presStyleLbl="revTx" presStyleIdx="1" presStyleCnt="4">
        <dgm:presLayoutVars>
          <dgm:chPref val="3"/>
        </dgm:presLayoutVars>
      </dgm:prSet>
      <dgm:spPr/>
    </dgm:pt>
    <dgm:pt modelId="{B813CFC5-618E-7B45-9B15-615A5BAD4014}" type="pres">
      <dgm:prSet presAssocID="{264518BC-AF9E-ED4D-92E6-777EE0DC6EAC}" presName="hierChild3" presStyleCnt="0"/>
      <dgm:spPr/>
    </dgm:pt>
    <dgm:pt modelId="{7541ECC1-BD7D-B243-9487-859B946976A5}" type="pres">
      <dgm:prSet presAssocID="{3E211B06-C4CF-644F-9282-73C15E5DCB7A}" presName="Name17" presStyleLbl="parChTrans1D3" presStyleIdx="0" presStyleCnt="1"/>
      <dgm:spPr/>
    </dgm:pt>
    <dgm:pt modelId="{D8B7C942-F183-9F47-BEB5-4806C760CEF2}" type="pres">
      <dgm:prSet presAssocID="{3C357F13-3BE1-B041-A4F0-CC8FA27ADEF7}" presName="hierRoot3" presStyleCnt="0"/>
      <dgm:spPr/>
    </dgm:pt>
    <dgm:pt modelId="{2EB74E11-D41B-5541-B530-7C11F853506B}" type="pres">
      <dgm:prSet presAssocID="{3C357F13-3BE1-B041-A4F0-CC8FA27ADEF7}" presName="composite3" presStyleCnt="0"/>
      <dgm:spPr/>
    </dgm:pt>
    <dgm:pt modelId="{6424DAE9-825A-8147-A583-374BF9CE55C9}" type="pres">
      <dgm:prSet presAssocID="{3C357F13-3BE1-B041-A4F0-CC8FA27ADEF7}" presName="image3" presStyleLbl="node3" presStyleIdx="0" presStyleCnt="1"/>
      <dgm:spPr>
        <a:blipFill dpi="0" rotWithShape="1">
          <a:blip xmlns:r="http://schemas.openxmlformats.org/officeDocument/2006/relationships" r:embed="rId3">
            <a:alphaModFix amt="0"/>
            <a:extLst>
              <a:ext uri="{28A0092B-C50C-407E-A947-70E740481C1C}">
                <a14:useLocalDpi xmlns:a14="http://schemas.microsoft.com/office/drawing/2010/main" val="0"/>
              </a:ext>
            </a:extLst>
          </a:blip>
          <a:srcRect/>
          <a:stretch>
            <a:fillRect/>
          </a:stretch>
        </a:blipFill>
        <a:ln>
          <a:solidFill>
            <a:schemeClr val="tx1"/>
          </a:solidFill>
        </a:ln>
      </dgm:spPr>
    </dgm:pt>
    <dgm:pt modelId="{8580FE7E-0B41-B84E-8909-A1481358AEFA}" type="pres">
      <dgm:prSet presAssocID="{3C357F13-3BE1-B041-A4F0-CC8FA27ADEF7}" presName="text3" presStyleLbl="revTx" presStyleIdx="2" presStyleCnt="4">
        <dgm:presLayoutVars>
          <dgm:chPref val="3"/>
        </dgm:presLayoutVars>
      </dgm:prSet>
      <dgm:spPr/>
    </dgm:pt>
    <dgm:pt modelId="{45FF90D2-F680-9348-B4D6-BE25A0D1818E}" type="pres">
      <dgm:prSet presAssocID="{3C357F13-3BE1-B041-A4F0-CC8FA27ADEF7}" presName="hierChild4" presStyleCnt="0"/>
      <dgm:spPr/>
    </dgm:pt>
    <dgm:pt modelId="{84443FF3-F1D5-E840-A62A-CF9780C4CFAC}" type="pres">
      <dgm:prSet presAssocID="{BE8583D2-A4E8-964E-A6E1-E94C02DC18AF}" presName="Name23" presStyleLbl="parChTrans1D4" presStyleIdx="0" presStyleCnt="1"/>
      <dgm:spPr/>
    </dgm:pt>
    <dgm:pt modelId="{CC589145-82A3-EA41-9BF5-E46DAE5B366C}" type="pres">
      <dgm:prSet presAssocID="{DEB8E103-073F-1B4C-8225-CB675069B67F}" presName="hierRoot4" presStyleCnt="0"/>
      <dgm:spPr/>
    </dgm:pt>
    <dgm:pt modelId="{4EFA6676-7115-7A4E-A940-0C0AE4A6882D}" type="pres">
      <dgm:prSet presAssocID="{DEB8E103-073F-1B4C-8225-CB675069B67F}" presName="composite4" presStyleCnt="0"/>
      <dgm:spPr/>
    </dgm:pt>
    <dgm:pt modelId="{7D062425-A389-534F-B61F-1B1E149526F3}" type="pres">
      <dgm:prSet presAssocID="{DEB8E103-073F-1B4C-8225-CB675069B67F}" presName="image4" presStyleLbl="node4" presStyleIdx="0" presStyleCnt="1"/>
      <dgm:spPr>
        <a:blipFill dpi="0" rotWithShape="1">
          <a:blip xmlns:r="http://schemas.openxmlformats.org/officeDocument/2006/relationships" r:embed="rId4">
            <a:alphaModFix amt="0"/>
            <a:extLst>
              <a:ext uri="{28A0092B-C50C-407E-A947-70E740481C1C}">
                <a14:useLocalDpi xmlns:a14="http://schemas.microsoft.com/office/drawing/2010/main" val="0"/>
              </a:ext>
            </a:extLst>
          </a:blip>
          <a:srcRect/>
          <a:stretch>
            <a:fillRect/>
          </a:stretch>
        </a:blipFill>
        <a:ln>
          <a:solidFill>
            <a:schemeClr val="tx1"/>
          </a:solidFill>
        </a:ln>
      </dgm:spPr>
    </dgm:pt>
    <dgm:pt modelId="{73805BF9-9615-D84E-8688-0DDA854C9E7F}" type="pres">
      <dgm:prSet presAssocID="{DEB8E103-073F-1B4C-8225-CB675069B67F}" presName="text4" presStyleLbl="revTx" presStyleIdx="3" presStyleCnt="4">
        <dgm:presLayoutVars>
          <dgm:chPref val="3"/>
        </dgm:presLayoutVars>
      </dgm:prSet>
      <dgm:spPr/>
    </dgm:pt>
    <dgm:pt modelId="{3F576DA4-6FFE-904E-A413-B6C0F324474D}" type="pres">
      <dgm:prSet presAssocID="{DEB8E103-073F-1B4C-8225-CB675069B67F}" presName="hierChild5" presStyleCnt="0"/>
      <dgm:spPr/>
    </dgm:pt>
  </dgm:ptLst>
  <dgm:cxnLst>
    <dgm:cxn modelId="{DE7F2A00-3AA1-7640-A32B-CF7410E19913}" srcId="{3C357F13-3BE1-B041-A4F0-CC8FA27ADEF7}" destId="{DEB8E103-073F-1B4C-8225-CB675069B67F}" srcOrd="0" destOrd="0" parTransId="{BE8583D2-A4E8-964E-A6E1-E94C02DC18AF}" sibTransId="{086670FB-7323-2444-AD97-7C8DF2FC39AE}"/>
    <dgm:cxn modelId="{7B10F21B-2D8F-9444-8EDC-E56DFEE22CC7}" srcId="{264518BC-AF9E-ED4D-92E6-777EE0DC6EAC}" destId="{3C357F13-3BE1-B041-A4F0-CC8FA27ADEF7}" srcOrd="0" destOrd="0" parTransId="{3E211B06-C4CF-644F-9282-73C15E5DCB7A}" sibTransId="{287F568E-90C4-0E48-828F-C9DA34BDF724}"/>
    <dgm:cxn modelId="{3CFFF42E-6071-7749-828F-1CE70D4066E0}" type="presOf" srcId="{859F11E1-19F0-894F-BCB9-F5B9437F7C4D}" destId="{EE61B661-6EEA-9C4B-BB7B-FFD711A0063E}" srcOrd="0" destOrd="0" presId="urn:microsoft.com/office/officeart/2009/layout/CirclePictureHierarchy"/>
    <dgm:cxn modelId="{F9CB9F51-7588-2846-A3E1-16E85ABE0741}" type="presOf" srcId="{3E211B06-C4CF-644F-9282-73C15E5DCB7A}" destId="{7541ECC1-BD7D-B243-9487-859B946976A5}" srcOrd="0" destOrd="0" presId="urn:microsoft.com/office/officeart/2009/layout/CirclePictureHierarchy"/>
    <dgm:cxn modelId="{C8207A53-8786-1F43-B1C3-EF27485B8300}" type="presOf" srcId="{3562089D-517A-D644-98C0-D8C18690CF83}" destId="{3C0F1027-12A6-DF4D-84CA-C47DD9807E9A}" srcOrd="0" destOrd="0" presId="urn:microsoft.com/office/officeart/2009/layout/CirclePictureHierarchy"/>
    <dgm:cxn modelId="{C524E55F-F09D-194F-9E7D-407C5B6E29C1}" srcId="{3562089D-517A-D644-98C0-D8C18690CF83}" destId="{264518BC-AF9E-ED4D-92E6-777EE0DC6EAC}" srcOrd="0" destOrd="0" parTransId="{859F11E1-19F0-894F-BCB9-F5B9437F7C4D}" sibTransId="{410ECE3E-DBB3-0347-8F9B-9C06E57B39BF}"/>
    <dgm:cxn modelId="{A0CA566C-5245-B245-B507-41AD7033165A}" type="presOf" srcId="{DACEB96B-9086-D640-907E-5DD179FF5BCB}" destId="{A567B769-F017-1741-BB0D-6F1E84C607F4}" srcOrd="0" destOrd="0" presId="urn:microsoft.com/office/officeart/2009/layout/CirclePictureHierarchy"/>
    <dgm:cxn modelId="{1E67BE7B-ECE6-5D4D-87D9-103A997475B5}" type="presOf" srcId="{3C357F13-3BE1-B041-A4F0-CC8FA27ADEF7}" destId="{8580FE7E-0B41-B84E-8909-A1481358AEFA}" srcOrd="0" destOrd="0" presId="urn:microsoft.com/office/officeart/2009/layout/CirclePictureHierarchy"/>
    <dgm:cxn modelId="{49C3A980-0ECD-9E49-A256-631716A3D129}" type="presOf" srcId="{264518BC-AF9E-ED4D-92E6-777EE0DC6EAC}" destId="{35F4066C-8DD8-E949-B3E3-D2492B401D2D}" srcOrd="0" destOrd="0" presId="urn:microsoft.com/office/officeart/2009/layout/CirclePictureHierarchy"/>
    <dgm:cxn modelId="{AEF4E0E1-E2AC-AB45-A1C2-AE4951014BF8}" srcId="{DACEB96B-9086-D640-907E-5DD179FF5BCB}" destId="{3562089D-517A-D644-98C0-D8C18690CF83}" srcOrd="0" destOrd="0" parTransId="{86A2AFB6-4E01-0F43-8545-4D1BCEB53405}" sibTransId="{54855B2E-DCB1-DA44-ADC9-6FC181C1213F}"/>
    <dgm:cxn modelId="{6EB869E5-5F2A-CD4C-A6F0-F16C073B98F4}" type="presOf" srcId="{DEB8E103-073F-1B4C-8225-CB675069B67F}" destId="{73805BF9-9615-D84E-8688-0DDA854C9E7F}" srcOrd="0" destOrd="0" presId="urn:microsoft.com/office/officeart/2009/layout/CirclePictureHierarchy"/>
    <dgm:cxn modelId="{704D81F5-17A4-3B45-99C5-82A754C27E04}" type="presOf" srcId="{BE8583D2-A4E8-964E-A6E1-E94C02DC18AF}" destId="{84443FF3-F1D5-E840-A62A-CF9780C4CFAC}" srcOrd="0" destOrd="0" presId="urn:microsoft.com/office/officeart/2009/layout/CirclePictureHierarchy"/>
    <dgm:cxn modelId="{C9510029-DE4B-A64D-B349-7FBF3FA5BB78}" type="presParOf" srcId="{A567B769-F017-1741-BB0D-6F1E84C607F4}" destId="{CC08C200-2CB6-6B4B-86BC-0906C12111AF}" srcOrd="0" destOrd="0" presId="urn:microsoft.com/office/officeart/2009/layout/CirclePictureHierarchy"/>
    <dgm:cxn modelId="{36BB4E78-F2C1-EE49-AD12-8036B5A4AA9B}" type="presParOf" srcId="{CC08C200-2CB6-6B4B-86BC-0906C12111AF}" destId="{786B7C92-3D1F-2A42-B83B-EFAA0D69FAE4}" srcOrd="0" destOrd="0" presId="urn:microsoft.com/office/officeart/2009/layout/CirclePictureHierarchy"/>
    <dgm:cxn modelId="{AC3EE8B2-9E48-BD4F-83CA-0639F16A3D42}" type="presParOf" srcId="{786B7C92-3D1F-2A42-B83B-EFAA0D69FAE4}" destId="{539B4052-81D9-834D-86D3-AC7FD5CEF5B8}" srcOrd="0" destOrd="0" presId="urn:microsoft.com/office/officeart/2009/layout/CirclePictureHierarchy"/>
    <dgm:cxn modelId="{614E92CB-417E-AF44-8BB1-856B635F80A2}" type="presParOf" srcId="{786B7C92-3D1F-2A42-B83B-EFAA0D69FAE4}" destId="{3C0F1027-12A6-DF4D-84CA-C47DD9807E9A}" srcOrd="1" destOrd="0" presId="urn:microsoft.com/office/officeart/2009/layout/CirclePictureHierarchy"/>
    <dgm:cxn modelId="{B081ED8A-1459-F546-9421-5C38EAFE7F10}" type="presParOf" srcId="{CC08C200-2CB6-6B4B-86BC-0906C12111AF}" destId="{357E37CD-357C-3640-AB45-F21F7F57EE96}" srcOrd="1" destOrd="0" presId="urn:microsoft.com/office/officeart/2009/layout/CirclePictureHierarchy"/>
    <dgm:cxn modelId="{003D5D4C-FD5D-0F44-A21D-608DBC8DE5F7}" type="presParOf" srcId="{357E37CD-357C-3640-AB45-F21F7F57EE96}" destId="{EE61B661-6EEA-9C4B-BB7B-FFD711A0063E}" srcOrd="0" destOrd="0" presId="urn:microsoft.com/office/officeart/2009/layout/CirclePictureHierarchy"/>
    <dgm:cxn modelId="{E3414BD1-A3B7-DE4A-831A-40270FAA0DE2}" type="presParOf" srcId="{357E37CD-357C-3640-AB45-F21F7F57EE96}" destId="{AAA5E00B-CE8C-6F4F-B20A-105F38D80C95}" srcOrd="1" destOrd="0" presId="urn:microsoft.com/office/officeart/2009/layout/CirclePictureHierarchy"/>
    <dgm:cxn modelId="{7263AD8C-B53A-6345-B5DF-0B1E79B4DD50}" type="presParOf" srcId="{AAA5E00B-CE8C-6F4F-B20A-105F38D80C95}" destId="{FE149E8C-4519-2E45-81FE-9865A78D95F6}" srcOrd="0" destOrd="0" presId="urn:microsoft.com/office/officeart/2009/layout/CirclePictureHierarchy"/>
    <dgm:cxn modelId="{BB30D4C0-9D3F-2D4E-B594-76D5E23510BA}" type="presParOf" srcId="{FE149E8C-4519-2E45-81FE-9865A78D95F6}" destId="{2379C447-D6E7-9A4C-9656-C1F0726303EE}" srcOrd="0" destOrd="0" presId="urn:microsoft.com/office/officeart/2009/layout/CirclePictureHierarchy"/>
    <dgm:cxn modelId="{A90D72CE-25BC-AA44-B3A3-AB3015515C95}" type="presParOf" srcId="{FE149E8C-4519-2E45-81FE-9865A78D95F6}" destId="{35F4066C-8DD8-E949-B3E3-D2492B401D2D}" srcOrd="1" destOrd="0" presId="urn:microsoft.com/office/officeart/2009/layout/CirclePictureHierarchy"/>
    <dgm:cxn modelId="{30E03AB1-3F17-5D43-ABA8-9305F3C3CD27}" type="presParOf" srcId="{AAA5E00B-CE8C-6F4F-B20A-105F38D80C95}" destId="{B813CFC5-618E-7B45-9B15-615A5BAD4014}" srcOrd="1" destOrd="0" presId="urn:microsoft.com/office/officeart/2009/layout/CirclePictureHierarchy"/>
    <dgm:cxn modelId="{1F8A670F-63CB-034F-A780-6F1AA3F802CE}" type="presParOf" srcId="{B813CFC5-618E-7B45-9B15-615A5BAD4014}" destId="{7541ECC1-BD7D-B243-9487-859B946976A5}" srcOrd="0" destOrd="0" presId="urn:microsoft.com/office/officeart/2009/layout/CirclePictureHierarchy"/>
    <dgm:cxn modelId="{154C0052-73B1-D94E-93DC-1966134117E5}" type="presParOf" srcId="{B813CFC5-618E-7B45-9B15-615A5BAD4014}" destId="{D8B7C942-F183-9F47-BEB5-4806C760CEF2}" srcOrd="1" destOrd="0" presId="urn:microsoft.com/office/officeart/2009/layout/CirclePictureHierarchy"/>
    <dgm:cxn modelId="{A570E5FD-B1E9-164B-A7F0-633027BD291E}" type="presParOf" srcId="{D8B7C942-F183-9F47-BEB5-4806C760CEF2}" destId="{2EB74E11-D41B-5541-B530-7C11F853506B}" srcOrd="0" destOrd="0" presId="urn:microsoft.com/office/officeart/2009/layout/CirclePictureHierarchy"/>
    <dgm:cxn modelId="{8A4EFE79-C3BD-3F42-939F-2BFE1EEE08BB}" type="presParOf" srcId="{2EB74E11-D41B-5541-B530-7C11F853506B}" destId="{6424DAE9-825A-8147-A583-374BF9CE55C9}" srcOrd="0" destOrd="0" presId="urn:microsoft.com/office/officeart/2009/layout/CirclePictureHierarchy"/>
    <dgm:cxn modelId="{A5894B24-71AA-334D-905F-B264ECBA4ACA}" type="presParOf" srcId="{2EB74E11-D41B-5541-B530-7C11F853506B}" destId="{8580FE7E-0B41-B84E-8909-A1481358AEFA}" srcOrd="1" destOrd="0" presId="urn:microsoft.com/office/officeart/2009/layout/CirclePictureHierarchy"/>
    <dgm:cxn modelId="{F5729009-9F03-F448-A3B3-534BC06B4E16}" type="presParOf" srcId="{D8B7C942-F183-9F47-BEB5-4806C760CEF2}" destId="{45FF90D2-F680-9348-B4D6-BE25A0D1818E}" srcOrd="1" destOrd="0" presId="urn:microsoft.com/office/officeart/2009/layout/CirclePictureHierarchy"/>
    <dgm:cxn modelId="{FEEA156F-3769-EB4E-B8E0-7FF47DEB2E41}" type="presParOf" srcId="{45FF90D2-F680-9348-B4D6-BE25A0D1818E}" destId="{84443FF3-F1D5-E840-A62A-CF9780C4CFAC}" srcOrd="0" destOrd="0" presId="urn:microsoft.com/office/officeart/2009/layout/CirclePictureHierarchy"/>
    <dgm:cxn modelId="{062622A3-8E9B-9741-9465-D41678175594}" type="presParOf" srcId="{45FF90D2-F680-9348-B4D6-BE25A0D1818E}" destId="{CC589145-82A3-EA41-9BF5-E46DAE5B366C}" srcOrd="1" destOrd="0" presId="urn:microsoft.com/office/officeart/2009/layout/CirclePictureHierarchy"/>
    <dgm:cxn modelId="{7D2ED154-3C8A-6745-8512-733C9A79B9D2}" type="presParOf" srcId="{CC589145-82A3-EA41-9BF5-E46DAE5B366C}" destId="{4EFA6676-7115-7A4E-A940-0C0AE4A6882D}" srcOrd="0" destOrd="0" presId="urn:microsoft.com/office/officeart/2009/layout/CirclePictureHierarchy"/>
    <dgm:cxn modelId="{35E98E43-7DD0-D54C-A07B-3F3B3559B587}" type="presParOf" srcId="{4EFA6676-7115-7A4E-A940-0C0AE4A6882D}" destId="{7D062425-A389-534F-B61F-1B1E149526F3}" srcOrd="0" destOrd="0" presId="urn:microsoft.com/office/officeart/2009/layout/CirclePictureHierarchy"/>
    <dgm:cxn modelId="{379830FC-7111-2242-88E8-003881DB06DE}" type="presParOf" srcId="{4EFA6676-7115-7A4E-A940-0C0AE4A6882D}" destId="{73805BF9-9615-D84E-8688-0DDA854C9E7F}" srcOrd="1" destOrd="0" presId="urn:microsoft.com/office/officeart/2009/layout/CirclePictureHierarchy"/>
    <dgm:cxn modelId="{420C2616-2457-964D-B5F7-D59D43CB221F}" type="presParOf" srcId="{CC589145-82A3-EA41-9BF5-E46DAE5B366C}" destId="{3F576DA4-6FFE-904E-A413-B6C0F324474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CEB96B-9086-D640-907E-5DD179FF5BCB}"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3562089D-517A-D644-98C0-D8C18690CF83}">
      <dgm:prSet phldrT="[Text]"/>
      <dgm:spPr/>
      <dgm:t>
        <a:bodyPr/>
        <a:lstStyle/>
        <a:p>
          <a:r>
            <a:rPr lang="en-US" dirty="0"/>
            <a:t>State</a:t>
          </a:r>
        </a:p>
      </dgm:t>
    </dgm:pt>
    <dgm:pt modelId="{86A2AFB6-4E01-0F43-8545-4D1BCEB53405}" type="parTrans" cxnId="{AEF4E0E1-E2AC-AB45-A1C2-AE4951014BF8}">
      <dgm:prSet/>
      <dgm:spPr/>
      <dgm:t>
        <a:bodyPr/>
        <a:lstStyle/>
        <a:p>
          <a:endParaRPr lang="en-US"/>
        </a:p>
      </dgm:t>
    </dgm:pt>
    <dgm:pt modelId="{54855B2E-DCB1-DA44-ADC9-6FC181C1213F}" type="sibTrans" cxnId="{AEF4E0E1-E2AC-AB45-A1C2-AE4951014BF8}">
      <dgm:prSet/>
      <dgm:spPr/>
      <dgm:t>
        <a:bodyPr/>
        <a:lstStyle/>
        <a:p>
          <a:endParaRPr lang="en-US"/>
        </a:p>
      </dgm:t>
    </dgm:pt>
    <dgm:pt modelId="{264518BC-AF9E-ED4D-92E6-777EE0DC6EAC}">
      <dgm:prSet phldrT="[Text]"/>
      <dgm:spPr/>
      <dgm:t>
        <a:bodyPr/>
        <a:lstStyle/>
        <a:p>
          <a:r>
            <a:rPr lang="en-US" dirty="0"/>
            <a:t>County</a:t>
          </a:r>
        </a:p>
      </dgm:t>
    </dgm:pt>
    <dgm:pt modelId="{859F11E1-19F0-894F-BCB9-F5B9437F7C4D}" type="parTrans" cxnId="{C524E55F-F09D-194F-9E7D-407C5B6E29C1}">
      <dgm:prSet/>
      <dgm:spPr/>
      <dgm:t>
        <a:bodyPr/>
        <a:lstStyle/>
        <a:p>
          <a:endParaRPr lang="en-US"/>
        </a:p>
      </dgm:t>
    </dgm:pt>
    <dgm:pt modelId="{410ECE3E-DBB3-0347-8F9B-9C06E57B39BF}" type="sibTrans" cxnId="{C524E55F-F09D-194F-9E7D-407C5B6E29C1}">
      <dgm:prSet/>
      <dgm:spPr/>
      <dgm:t>
        <a:bodyPr/>
        <a:lstStyle/>
        <a:p>
          <a:endParaRPr lang="en-US"/>
        </a:p>
      </dgm:t>
    </dgm:pt>
    <dgm:pt modelId="{3C357F13-3BE1-B041-A4F0-CC8FA27ADEF7}">
      <dgm:prSet phldrT="[Text]"/>
      <dgm:spPr/>
      <dgm:t>
        <a:bodyPr/>
        <a:lstStyle/>
        <a:p>
          <a:r>
            <a:rPr lang="en-US" dirty="0">
              <a:solidFill>
                <a:schemeClr val="tx1">
                  <a:hueOff val="0"/>
                  <a:satOff val="0"/>
                  <a:lumOff val="0"/>
                  <a:alpha val="0"/>
                </a:schemeClr>
              </a:solidFill>
            </a:rPr>
            <a:t>City/Town*</a:t>
          </a:r>
        </a:p>
      </dgm:t>
    </dgm:pt>
    <dgm:pt modelId="{3E211B06-C4CF-644F-9282-73C15E5DCB7A}" type="parTrans" cxnId="{7B10F21B-2D8F-9444-8EDC-E56DFEE22CC7}">
      <dgm:prSet/>
      <dgm:spPr/>
      <dgm:t>
        <a:bodyPr/>
        <a:lstStyle/>
        <a:p>
          <a:endParaRPr lang="en-US"/>
        </a:p>
      </dgm:t>
    </dgm:pt>
    <dgm:pt modelId="{287F568E-90C4-0E48-828F-C9DA34BDF724}" type="sibTrans" cxnId="{7B10F21B-2D8F-9444-8EDC-E56DFEE22CC7}">
      <dgm:prSet/>
      <dgm:spPr/>
      <dgm:t>
        <a:bodyPr/>
        <a:lstStyle/>
        <a:p>
          <a:endParaRPr lang="en-US"/>
        </a:p>
      </dgm:t>
    </dgm:pt>
    <dgm:pt modelId="{DEB8E103-073F-1B4C-8225-CB675069B67F}">
      <dgm:prSet phldrT="[Text]"/>
      <dgm:spPr/>
      <dgm:t>
        <a:bodyPr/>
        <a:lstStyle/>
        <a:p>
          <a:r>
            <a:rPr lang="en-US" dirty="0">
              <a:solidFill>
                <a:schemeClr val="tx1">
                  <a:hueOff val="0"/>
                  <a:satOff val="0"/>
                  <a:lumOff val="0"/>
                  <a:alpha val="0"/>
                </a:schemeClr>
              </a:solidFill>
            </a:rPr>
            <a:t>Village*</a:t>
          </a:r>
        </a:p>
      </dgm:t>
    </dgm:pt>
    <dgm:pt modelId="{BE8583D2-A4E8-964E-A6E1-E94C02DC18AF}" type="parTrans" cxnId="{DE7F2A00-3AA1-7640-A32B-CF7410E19913}">
      <dgm:prSet/>
      <dgm:spPr/>
      <dgm:t>
        <a:bodyPr/>
        <a:lstStyle/>
        <a:p>
          <a:endParaRPr lang="en-US"/>
        </a:p>
      </dgm:t>
    </dgm:pt>
    <dgm:pt modelId="{086670FB-7323-2444-AD97-7C8DF2FC39AE}" type="sibTrans" cxnId="{DE7F2A00-3AA1-7640-A32B-CF7410E19913}">
      <dgm:prSet/>
      <dgm:spPr/>
      <dgm:t>
        <a:bodyPr/>
        <a:lstStyle/>
        <a:p>
          <a:endParaRPr lang="en-US"/>
        </a:p>
      </dgm:t>
    </dgm:pt>
    <dgm:pt modelId="{A567B769-F017-1741-BB0D-6F1E84C607F4}" type="pres">
      <dgm:prSet presAssocID="{DACEB96B-9086-D640-907E-5DD179FF5BCB}" presName="hierChild1" presStyleCnt="0">
        <dgm:presLayoutVars>
          <dgm:chPref val="1"/>
          <dgm:dir/>
          <dgm:animOne val="branch"/>
          <dgm:animLvl val="lvl"/>
          <dgm:resizeHandles/>
        </dgm:presLayoutVars>
      </dgm:prSet>
      <dgm:spPr/>
    </dgm:pt>
    <dgm:pt modelId="{CC08C200-2CB6-6B4B-86BC-0906C12111AF}" type="pres">
      <dgm:prSet presAssocID="{3562089D-517A-D644-98C0-D8C18690CF83}" presName="hierRoot1" presStyleCnt="0"/>
      <dgm:spPr/>
    </dgm:pt>
    <dgm:pt modelId="{786B7C92-3D1F-2A42-B83B-EFAA0D69FAE4}" type="pres">
      <dgm:prSet presAssocID="{3562089D-517A-D644-98C0-D8C18690CF83}" presName="composite" presStyleCnt="0"/>
      <dgm:spPr/>
    </dgm:pt>
    <dgm:pt modelId="{539B4052-81D9-834D-86D3-AC7FD5CEF5B8}" type="pres">
      <dgm:prSet presAssocID="{3562089D-517A-D644-98C0-D8C18690CF83}" presName="image" presStyleLbl="node0" presStyleIdx="0" presStyleCnt="1" custScaleX="10014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tx1"/>
          </a:solidFill>
        </a:ln>
      </dgm:spPr>
    </dgm:pt>
    <dgm:pt modelId="{3C0F1027-12A6-DF4D-84CA-C47DD9807E9A}" type="pres">
      <dgm:prSet presAssocID="{3562089D-517A-D644-98C0-D8C18690CF83}" presName="text" presStyleLbl="revTx" presStyleIdx="0" presStyleCnt="4">
        <dgm:presLayoutVars>
          <dgm:chPref val="3"/>
        </dgm:presLayoutVars>
      </dgm:prSet>
      <dgm:spPr/>
    </dgm:pt>
    <dgm:pt modelId="{357E37CD-357C-3640-AB45-F21F7F57EE96}" type="pres">
      <dgm:prSet presAssocID="{3562089D-517A-D644-98C0-D8C18690CF83}" presName="hierChild2" presStyleCnt="0"/>
      <dgm:spPr/>
    </dgm:pt>
    <dgm:pt modelId="{EE61B661-6EEA-9C4B-BB7B-FFD711A0063E}" type="pres">
      <dgm:prSet presAssocID="{859F11E1-19F0-894F-BCB9-F5B9437F7C4D}" presName="Name10" presStyleLbl="parChTrans1D2" presStyleIdx="0" presStyleCnt="1"/>
      <dgm:spPr/>
    </dgm:pt>
    <dgm:pt modelId="{AAA5E00B-CE8C-6F4F-B20A-105F38D80C95}" type="pres">
      <dgm:prSet presAssocID="{264518BC-AF9E-ED4D-92E6-777EE0DC6EAC}" presName="hierRoot2" presStyleCnt="0"/>
      <dgm:spPr/>
    </dgm:pt>
    <dgm:pt modelId="{FE149E8C-4519-2E45-81FE-9865A78D95F6}" type="pres">
      <dgm:prSet presAssocID="{264518BC-AF9E-ED4D-92E6-777EE0DC6EAC}" presName="composite2" presStyleCnt="0"/>
      <dgm:spPr/>
    </dgm:pt>
    <dgm:pt modelId="{2379C447-D6E7-9A4C-9656-C1F0726303EE}" type="pres">
      <dgm:prSet presAssocID="{264518BC-AF9E-ED4D-92E6-777EE0DC6EAC}" presName="image2" presStyleLbl="node2"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tx1"/>
          </a:solidFill>
        </a:ln>
      </dgm:spPr>
    </dgm:pt>
    <dgm:pt modelId="{35F4066C-8DD8-E949-B3E3-D2492B401D2D}" type="pres">
      <dgm:prSet presAssocID="{264518BC-AF9E-ED4D-92E6-777EE0DC6EAC}" presName="text2" presStyleLbl="revTx" presStyleIdx="1" presStyleCnt="4">
        <dgm:presLayoutVars>
          <dgm:chPref val="3"/>
        </dgm:presLayoutVars>
      </dgm:prSet>
      <dgm:spPr/>
    </dgm:pt>
    <dgm:pt modelId="{B813CFC5-618E-7B45-9B15-615A5BAD4014}" type="pres">
      <dgm:prSet presAssocID="{264518BC-AF9E-ED4D-92E6-777EE0DC6EAC}" presName="hierChild3" presStyleCnt="0"/>
      <dgm:spPr/>
    </dgm:pt>
    <dgm:pt modelId="{7541ECC1-BD7D-B243-9487-859B946976A5}" type="pres">
      <dgm:prSet presAssocID="{3E211B06-C4CF-644F-9282-73C15E5DCB7A}" presName="Name17" presStyleLbl="parChTrans1D3" presStyleIdx="0" presStyleCnt="1"/>
      <dgm:spPr/>
    </dgm:pt>
    <dgm:pt modelId="{D8B7C942-F183-9F47-BEB5-4806C760CEF2}" type="pres">
      <dgm:prSet presAssocID="{3C357F13-3BE1-B041-A4F0-CC8FA27ADEF7}" presName="hierRoot3" presStyleCnt="0"/>
      <dgm:spPr/>
    </dgm:pt>
    <dgm:pt modelId="{2EB74E11-D41B-5541-B530-7C11F853506B}" type="pres">
      <dgm:prSet presAssocID="{3C357F13-3BE1-B041-A4F0-CC8FA27ADEF7}" presName="composite3" presStyleCnt="0"/>
      <dgm:spPr/>
    </dgm:pt>
    <dgm:pt modelId="{6424DAE9-825A-8147-A583-374BF9CE55C9}" type="pres">
      <dgm:prSet presAssocID="{3C357F13-3BE1-B041-A4F0-CC8FA27ADEF7}" presName="image3" presStyleLbl="node3" presStyleIdx="0" presStyleCnt="1"/>
      <dgm:spPr>
        <a:blipFill dpi="0" rotWithShape="1">
          <a:blip xmlns:r="http://schemas.openxmlformats.org/officeDocument/2006/relationships" r:embed="rId3">
            <a:alphaModFix amt="0"/>
            <a:extLst>
              <a:ext uri="{28A0092B-C50C-407E-A947-70E740481C1C}">
                <a14:useLocalDpi xmlns:a14="http://schemas.microsoft.com/office/drawing/2010/main" val="0"/>
              </a:ext>
            </a:extLst>
          </a:blip>
          <a:srcRect/>
          <a:stretch>
            <a:fillRect/>
          </a:stretch>
        </a:blipFill>
        <a:ln>
          <a:solidFill>
            <a:schemeClr val="tx1"/>
          </a:solidFill>
        </a:ln>
      </dgm:spPr>
    </dgm:pt>
    <dgm:pt modelId="{8580FE7E-0B41-B84E-8909-A1481358AEFA}" type="pres">
      <dgm:prSet presAssocID="{3C357F13-3BE1-B041-A4F0-CC8FA27ADEF7}" presName="text3" presStyleLbl="revTx" presStyleIdx="2" presStyleCnt="4">
        <dgm:presLayoutVars>
          <dgm:chPref val="3"/>
        </dgm:presLayoutVars>
      </dgm:prSet>
      <dgm:spPr/>
    </dgm:pt>
    <dgm:pt modelId="{45FF90D2-F680-9348-B4D6-BE25A0D1818E}" type="pres">
      <dgm:prSet presAssocID="{3C357F13-3BE1-B041-A4F0-CC8FA27ADEF7}" presName="hierChild4" presStyleCnt="0"/>
      <dgm:spPr/>
    </dgm:pt>
    <dgm:pt modelId="{84443FF3-F1D5-E840-A62A-CF9780C4CFAC}" type="pres">
      <dgm:prSet presAssocID="{BE8583D2-A4E8-964E-A6E1-E94C02DC18AF}" presName="Name23" presStyleLbl="parChTrans1D4" presStyleIdx="0" presStyleCnt="1"/>
      <dgm:spPr/>
    </dgm:pt>
    <dgm:pt modelId="{CC589145-82A3-EA41-9BF5-E46DAE5B366C}" type="pres">
      <dgm:prSet presAssocID="{DEB8E103-073F-1B4C-8225-CB675069B67F}" presName="hierRoot4" presStyleCnt="0"/>
      <dgm:spPr/>
    </dgm:pt>
    <dgm:pt modelId="{4EFA6676-7115-7A4E-A940-0C0AE4A6882D}" type="pres">
      <dgm:prSet presAssocID="{DEB8E103-073F-1B4C-8225-CB675069B67F}" presName="composite4" presStyleCnt="0"/>
      <dgm:spPr/>
    </dgm:pt>
    <dgm:pt modelId="{7D062425-A389-534F-B61F-1B1E149526F3}" type="pres">
      <dgm:prSet presAssocID="{DEB8E103-073F-1B4C-8225-CB675069B67F}" presName="image4" presStyleLbl="node4" presStyleIdx="0" presStyleCnt="1"/>
      <dgm:spPr>
        <a:blipFill dpi="0" rotWithShape="1">
          <a:blip xmlns:r="http://schemas.openxmlformats.org/officeDocument/2006/relationships" r:embed="rId4">
            <a:alphaModFix amt="0"/>
            <a:extLst>
              <a:ext uri="{28A0092B-C50C-407E-A947-70E740481C1C}">
                <a14:useLocalDpi xmlns:a14="http://schemas.microsoft.com/office/drawing/2010/main" val="0"/>
              </a:ext>
            </a:extLst>
          </a:blip>
          <a:srcRect/>
          <a:stretch>
            <a:fillRect/>
          </a:stretch>
        </a:blipFill>
        <a:ln>
          <a:solidFill>
            <a:schemeClr val="tx1"/>
          </a:solidFill>
        </a:ln>
      </dgm:spPr>
    </dgm:pt>
    <dgm:pt modelId="{73805BF9-9615-D84E-8688-0DDA854C9E7F}" type="pres">
      <dgm:prSet presAssocID="{DEB8E103-073F-1B4C-8225-CB675069B67F}" presName="text4" presStyleLbl="revTx" presStyleIdx="3" presStyleCnt="4">
        <dgm:presLayoutVars>
          <dgm:chPref val="3"/>
        </dgm:presLayoutVars>
      </dgm:prSet>
      <dgm:spPr/>
    </dgm:pt>
    <dgm:pt modelId="{3F576DA4-6FFE-904E-A413-B6C0F324474D}" type="pres">
      <dgm:prSet presAssocID="{DEB8E103-073F-1B4C-8225-CB675069B67F}" presName="hierChild5" presStyleCnt="0"/>
      <dgm:spPr/>
    </dgm:pt>
  </dgm:ptLst>
  <dgm:cxnLst>
    <dgm:cxn modelId="{DE7F2A00-3AA1-7640-A32B-CF7410E19913}" srcId="{3C357F13-3BE1-B041-A4F0-CC8FA27ADEF7}" destId="{DEB8E103-073F-1B4C-8225-CB675069B67F}" srcOrd="0" destOrd="0" parTransId="{BE8583D2-A4E8-964E-A6E1-E94C02DC18AF}" sibTransId="{086670FB-7323-2444-AD97-7C8DF2FC39AE}"/>
    <dgm:cxn modelId="{7B10F21B-2D8F-9444-8EDC-E56DFEE22CC7}" srcId="{264518BC-AF9E-ED4D-92E6-777EE0DC6EAC}" destId="{3C357F13-3BE1-B041-A4F0-CC8FA27ADEF7}" srcOrd="0" destOrd="0" parTransId="{3E211B06-C4CF-644F-9282-73C15E5DCB7A}" sibTransId="{287F568E-90C4-0E48-828F-C9DA34BDF724}"/>
    <dgm:cxn modelId="{3CFFF42E-6071-7749-828F-1CE70D4066E0}" type="presOf" srcId="{859F11E1-19F0-894F-BCB9-F5B9437F7C4D}" destId="{EE61B661-6EEA-9C4B-BB7B-FFD711A0063E}" srcOrd="0" destOrd="0" presId="urn:microsoft.com/office/officeart/2009/layout/CirclePictureHierarchy"/>
    <dgm:cxn modelId="{F9CB9F51-7588-2846-A3E1-16E85ABE0741}" type="presOf" srcId="{3E211B06-C4CF-644F-9282-73C15E5DCB7A}" destId="{7541ECC1-BD7D-B243-9487-859B946976A5}" srcOrd="0" destOrd="0" presId="urn:microsoft.com/office/officeart/2009/layout/CirclePictureHierarchy"/>
    <dgm:cxn modelId="{C8207A53-8786-1F43-B1C3-EF27485B8300}" type="presOf" srcId="{3562089D-517A-D644-98C0-D8C18690CF83}" destId="{3C0F1027-12A6-DF4D-84CA-C47DD9807E9A}" srcOrd="0" destOrd="0" presId="urn:microsoft.com/office/officeart/2009/layout/CirclePictureHierarchy"/>
    <dgm:cxn modelId="{C524E55F-F09D-194F-9E7D-407C5B6E29C1}" srcId="{3562089D-517A-D644-98C0-D8C18690CF83}" destId="{264518BC-AF9E-ED4D-92E6-777EE0DC6EAC}" srcOrd="0" destOrd="0" parTransId="{859F11E1-19F0-894F-BCB9-F5B9437F7C4D}" sibTransId="{410ECE3E-DBB3-0347-8F9B-9C06E57B39BF}"/>
    <dgm:cxn modelId="{A0CA566C-5245-B245-B507-41AD7033165A}" type="presOf" srcId="{DACEB96B-9086-D640-907E-5DD179FF5BCB}" destId="{A567B769-F017-1741-BB0D-6F1E84C607F4}" srcOrd="0" destOrd="0" presId="urn:microsoft.com/office/officeart/2009/layout/CirclePictureHierarchy"/>
    <dgm:cxn modelId="{1E67BE7B-ECE6-5D4D-87D9-103A997475B5}" type="presOf" srcId="{3C357F13-3BE1-B041-A4F0-CC8FA27ADEF7}" destId="{8580FE7E-0B41-B84E-8909-A1481358AEFA}" srcOrd="0" destOrd="0" presId="urn:microsoft.com/office/officeart/2009/layout/CirclePictureHierarchy"/>
    <dgm:cxn modelId="{49C3A980-0ECD-9E49-A256-631716A3D129}" type="presOf" srcId="{264518BC-AF9E-ED4D-92E6-777EE0DC6EAC}" destId="{35F4066C-8DD8-E949-B3E3-D2492B401D2D}" srcOrd="0" destOrd="0" presId="urn:microsoft.com/office/officeart/2009/layout/CirclePictureHierarchy"/>
    <dgm:cxn modelId="{AEF4E0E1-E2AC-AB45-A1C2-AE4951014BF8}" srcId="{DACEB96B-9086-D640-907E-5DD179FF5BCB}" destId="{3562089D-517A-D644-98C0-D8C18690CF83}" srcOrd="0" destOrd="0" parTransId="{86A2AFB6-4E01-0F43-8545-4D1BCEB53405}" sibTransId="{54855B2E-DCB1-DA44-ADC9-6FC181C1213F}"/>
    <dgm:cxn modelId="{6EB869E5-5F2A-CD4C-A6F0-F16C073B98F4}" type="presOf" srcId="{DEB8E103-073F-1B4C-8225-CB675069B67F}" destId="{73805BF9-9615-D84E-8688-0DDA854C9E7F}" srcOrd="0" destOrd="0" presId="urn:microsoft.com/office/officeart/2009/layout/CirclePictureHierarchy"/>
    <dgm:cxn modelId="{704D81F5-17A4-3B45-99C5-82A754C27E04}" type="presOf" srcId="{BE8583D2-A4E8-964E-A6E1-E94C02DC18AF}" destId="{84443FF3-F1D5-E840-A62A-CF9780C4CFAC}" srcOrd="0" destOrd="0" presId="urn:microsoft.com/office/officeart/2009/layout/CirclePictureHierarchy"/>
    <dgm:cxn modelId="{C9510029-DE4B-A64D-B349-7FBF3FA5BB78}" type="presParOf" srcId="{A567B769-F017-1741-BB0D-6F1E84C607F4}" destId="{CC08C200-2CB6-6B4B-86BC-0906C12111AF}" srcOrd="0" destOrd="0" presId="urn:microsoft.com/office/officeart/2009/layout/CirclePictureHierarchy"/>
    <dgm:cxn modelId="{36BB4E78-F2C1-EE49-AD12-8036B5A4AA9B}" type="presParOf" srcId="{CC08C200-2CB6-6B4B-86BC-0906C12111AF}" destId="{786B7C92-3D1F-2A42-B83B-EFAA0D69FAE4}" srcOrd="0" destOrd="0" presId="urn:microsoft.com/office/officeart/2009/layout/CirclePictureHierarchy"/>
    <dgm:cxn modelId="{AC3EE8B2-9E48-BD4F-83CA-0639F16A3D42}" type="presParOf" srcId="{786B7C92-3D1F-2A42-B83B-EFAA0D69FAE4}" destId="{539B4052-81D9-834D-86D3-AC7FD5CEF5B8}" srcOrd="0" destOrd="0" presId="urn:microsoft.com/office/officeart/2009/layout/CirclePictureHierarchy"/>
    <dgm:cxn modelId="{614E92CB-417E-AF44-8BB1-856B635F80A2}" type="presParOf" srcId="{786B7C92-3D1F-2A42-B83B-EFAA0D69FAE4}" destId="{3C0F1027-12A6-DF4D-84CA-C47DD9807E9A}" srcOrd="1" destOrd="0" presId="urn:microsoft.com/office/officeart/2009/layout/CirclePictureHierarchy"/>
    <dgm:cxn modelId="{B081ED8A-1459-F546-9421-5C38EAFE7F10}" type="presParOf" srcId="{CC08C200-2CB6-6B4B-86BC-0906C12111AF}" destId="{357E37CD-357C-3640-AB45-F21F7F57EE96}" srcOrd="1" destOrd="0" presId="urn:microsoft.com/office/officeart/2009/layout/CirclePictureHierarchy"/>
    <dgm:cxn modelId="{003D5D4C-FD5D-0F44-A21D-608DBC8DE5F7}" type="presParOf" srcId="{357E37CD-357C-3640-AB45-F21F7F57EE96}" destId="{EE61B661-6EEA-9C4B-BB7B-FFD711A0063E}" srcOrd="0" destOrd="0" presId="urn:microsoft.com/office/officeart/2009/layout/CirclePictureHierarchy"/>
    <dgm:cxn modelId="{E3414BD1-A3B7-DE4A-831A-40270FAA0DE2}" type="presParOf" srcId="{357E37CD-357C-3640-AB45-F21F7F57EE96}" destId="{AAA5E00B-CE8C-6F4F-B20A-105F38D80C95}" srcOrd="1" destOrd="0" presId="urn:microsoft.com/office/officeart/2009/layout/CirclePictureHierarchy"/>
    <dgm:cxn modelId="{7263AD8C-B53A-6345-B5DF-0B1E79B4DD50}" type="presParOf" srcId="{AAA5E00B-CE8C-6F4F-B20A-105F38D80C95}" destId="{FE149E8C-4519-2E45-81FE-9865A78D95F6}" srcOrd="0" destOrd="0" presId="urn:microsoft.com/office/officeart/2009/layout/CirclePictureHierarchy"/>
    <dgm:cxn modelId="{BB30D4C0-9D3F-2D4E-B594-76D5E23510BA}" type="presParOf" srcId="{FE149E8C-4519-2E45-81FE-9865A78D95F6}" destId="{2379C447-D6E7-9A4C-9656-C1F0726303EE}" srcOrd="0" destOrd="0" presId="urn:microsoft.com/office/officeart/2009/layout/CirclePictureHierarchy"/>
    <dgm:cxn modelId="{A90D72CE-25BC-AA44-B3A3-AB3015515C95}" type="presParOf" srcId="{FE149E8C-4519-2E45-81FE-9865A78D95F6}" destId="{35F4066C-8DD8-E949-B3E3-D2492B401D2D}" srcOrd="1" destOrd="0" presId="urn:microsoft.com/office/officeart/2009/layout/CirclePictureHierarchy"/>
    <dgm:cxn modelId="{30E03AB1-3F17-5D43-ABA8-9305F3C3CD27}" type="presParOf" srcId="{AAA5E00B-CE8C-6F4F-B20A-105F38D80C95}" destId="{B813CFC5-618E-7B45-9B15-615A5BAD4014}" srcOrd="1" destOrd="0" presId="urn:microsoft.com/office/officeart/2009/layout/CirclePictureHierarchy"/>
    <dgm:cxn modelId="{1F8A670F-63CB-034F-A780-6F1AA3F802CE}" type="presParOf" srcId="{B813CFC5-618E-7B45-9B15-615A5BAD4014}" destId="{7541ECC1-BD7D-B243-9487-859B946976A5}" srcOrd="0" destOrd="0" presId="urn:microsoft.com/office/officeart/2009/layout/CirclePictureHierarchy"/>
    <dgm:cxn modelId="{154C0052-73B1-D94E-93DC-1966134117E5}" type="presParOf" srcId="{B813CFC5-618E-7B45-9B15-615A5BAD4014}" destId="{D8B7C942-F183-9F47-BEB5-4806C760CEF2}" srcOrd="1" destOrd="0" presId="urn:microsoft.com/office/officeart/2009/layout/CirclePictureHierarchy"/>
    <dgm:cxn modelId="{A570E5FD-B1E9-164B-A7F0-633027BD291E}" type="presParOf" srcId="{D8B7C942-F183-9F47-BEB5-4806C760CEF2}" destId="{2EB74E11-D41B-5541-B530-7C11F853506B}" srcOrd="0" destOrd="0" presId="urn:microsoft.com/office/officeart/2009/layout/CirclePictureHierarchy"/>
    <dgm:cxn modelId="{8A4EFE79-C3BD-3F42-939F-2BFE1EEE08BB}" type="presParOf" srcId="{2EB74E11-D41B-5541-B530-7C11F853506B}" destId="{6424DAE9-825A-8147-A583-374BF9CE55C9}" srcOrd="0" destOrd="0" presId="urn:microsoft.com/office/officeart/2009/layout/CirclePictureHierarchy"/>
    <dgm:cxn modelId="{A5894B24-71AA-334D-905F-B264ECBA4ACA}" type="presParOf" srcId="{2EB74E11-D41B-5541-B530-7C11F853506B}" destId="{8580FE7E-0B41-B84E-8909-A1481358AEFA}" srcOrd="1" destOrd="0" presId="urn:microsoft.com/office/officeart/2009/layout/CirclePictureHierarchy"/>
    <dgm:cxn modelId="{F5729009-9F03-F448-A3B3-534BC06B4E16}" type="presParOf" srcId="{D8B7C942-F183-9F47-BEB5-4806C760CEF2}" destId="{45FF90D2-F680-9348-B4D6-BE25A0D1818E}" srcOrd="1" destOrd="0" presId="urn:microsoft.com/office/officeart/2009/layout/CirclePictureHierarchy"/>
    <dgm:cxn modelId="{FEEA156F-3769-EB4E-B8E0-7FF47DEB2E41}" type="presParOf" srcId="{45FF90D2-F680-9348-B4D6-BE25A0D1818E}" destId="{84443FF3-F1D5-E840-A62A-CF9780C4CFAC}" srcOrd="0" destOrd="0" presId="urn:microsoft.com/office/officeart/2009/layout/CirclePictureHierarchy"/>
    <dgm:cxn modelId="{062622A3-8E9B-9741-9465-D41678175594}" type="presParOf" srcId="{45FF90D2-F680-9348-B4D6-BE25A0D1818E}" destId="{CC589145-82A3-EA41-9BF5-E46DAE5B366C}" srcOrd="1" destOrd="0" presId="urn:microsoft.com/office/officeart/2009/layout/CirclePictureHierarchy"/>
    <dgm:cxn modelId="{7D2ED154-3C8A-6745-8512-733C9A79B9D2}" type="presParOf" srcId="{CC589145-82A3-EA41-9BF5-E46DAE5B366C}" destId="{4EFA6676-7115-7A4E-A940-0C0AE4A6882D}" srcOrd="0" destOrd="0" presId="urn:microsoft.com/office/officeart/2009/layout/CirclePictureHierarchy"/>
    <dgm:cxn modelId="{35E98E43-7DD0-D54C-A07B-3F3B3559B587}" type="presParOf" srcId="{4EFA6676-7115-7A4E-A940-0C0AE4A6882D}" destId="{7D062425-A389-534F-B61F-1B1E149526F3}" srcOrd="0" destOrd="0" presId="urn:microsoft.com/office/officeart/2009/layout/CirclePictureHierarchy"/>
    <dgm:cxn modelId="{379830FC-7111-2242-88E8-003881DB06DE}" type="presParOf" srcId="{4EFA6676-7115-7A4E-A940-0C0AE4A6882D}" destId="{73805BF9-9615-D84E-8688-0DDA854C9E7F}" srcOrd="1" destOrd="0" presId="urn:microsoft.com/office/officeart/2009/layout/CirclePictureHierarchy"/>
    <dgm:cxn modelId="{420C2616-2457-964D-B5F7-D59D43CB221F}" type="presParOf" srcId="{CC589145-82A3-EA41-9BF5-E46DAE5B366C}" destId="{3F576DA4-6FFE-904E-A413-B6C0F324474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CEB96B-9086-D640-907E-5DD179FF5BCB}"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3562089D-517A-D644-98C0-D8C18690CF83}">
      <dgm:prSet phldrT="[Text]"/>
      <dgm:spPr/>
      <dgm:t>
        <a:bodyPr/>
        <a:lstStyle/>
        <a:p>
          <a:r>
            <a:rPr lang="en-US" dirty="0"/>
            <a:t>State</a:t>
          </a:r>
        </a:p>
      </dgm:t>
    </dgm:pt>
    <dgm:pt modelId="{86A2AFB6-4E01-0F43-8545-4D1BCEB53405}" type="parTrans" cxnId="{AEF4E0E1-E2AC-AB45-A1C2-AE4951014BF8}">
      <dgm:prSet/>
      <dgm:spPr/>
      <dgm:t>
        <a:bodyPr/>
        <a:lstStyle/>
        <a:p>
          <a:endParaRPr lang="en-US"/>
        </a:p>
      </dgm:t>
    </dgm:pt>
    <dgm:pt modelId="{54855B2E-DCB1-DA44-ADC9-6FC181C1213F}" type="sibTrans" cxnId="{AEF4E0E1-E2AC-AB45-A1C2-AE4951014BF8}">
      <dgm:prSet/>
      <dgm:spPr/>
      <dgm:t>
        <a:bodyPr/>
        <a:lstStyle/>
        <a:p>
          <a:endParaRPr lang="en-US"/>
        </a:p>
      </dgm:t>
    </dgm:pt>
    <dgm:pt modelId="{264518BC-AF9E-ED4D-92E6-777EE0DC6EAC}">
      <dgm:prSet phldrT="[Text]"/>
      <dgm:spPr/>
      <dgm:t>
        <a:bodyPr/>
        <a:lstStyle/>
        <a:p>
          <a:r>
            <a:rPr lang="en-US" dirty="0"/>
            <a:t>County</a:t>
          </a:r>
        </a:p>
      </dgm:t>
    </dgm:pt>
    <dgm:pt modelId="{859F11E1-19F0-894F-BCB9-F5B9437F7C4D}" type="parTrans" cxnId="{C524E55F-F09D-194F-9E7D-407C5B6E29C1}">
      <dgm:prSet/>
      <dgm:spPr/>
      <dgm:t>
        <a:bodyPr/>
        <a:lstStyle/>
        <a:p>
          <a:endParaRPr lang="en-US"/>
        </a:p>
      </dgm:t>
    </dgm:pt>
    <dgm:pt modelId="{410ECE3E-DBB3-0347-8F9B-9C06E57B39BF}" type="sibTrans" cxnId="{C524E55F-F09D-194F-9E7D-407C5B6E29C1}">
      <dgm:prSet/>
      <dgm:spPr/>
      <dgm:t>
        <a:bodyPr/>
        <a:lstStyle/>
        <a:p>
          <a:endParaRPr lang="en-US"/>
        </a:p>
      </dgm:t>
    </dgm:pt>
    <dgm:pt modelId="{3C357F13-3BE1-B041-A4F0-CC8FA27ADEF7}">
      <dgm:prSet phldrT="[Text]"/>
      <dgm:spPr/>
      <dgm:t>
        <a:bodyPr/>
        <a:lstStyle/>
        <a:p>
          <a:r>
            <a:rPr lang="en-US" dirty="0"/>
            <a:t>City/Town*</a:t>
          </a:r>
        </a:p>
      </dgm:t>
    </dgm:pt>
    <dgm:pt modelId="{3E211B06-C4CF-644F-9282-73C15E5DCB7A}" type="parTrans" cxnId="{7B10F21B-2D8F-9444-8EDC-E56DFEE22CC7}">
      <dgm:prSet/>
      <dgm:spPr/>
      <dgm:t>
        <a:bodyPr/>
        <a:lstStyle/>
        <a:p>
          <a:endParaRPr lang="en-US"/>
        </a:p>
      </dgm:t>
    </dgm:pt>
    <dgm:pt modelId="{287F568E-90C4-0E48-828F-C9DA34BDF724}" type="sibTrans" cxnId="{7B10F21B-2D8F-9444-8EDC-E56DFEE22CC7}">
      <dgm:prSet/>
      <dgm:spPr/>
      <dgm:t>
        <a:bodyPr/>
        <a:lstStyle/>
        <a:p>
          <a:endParaRPr lang="en-US"/>
        </a:p>
      </dgm:t>
    </dgm:pt>
    <dgm:pt modelId="{DEB8E103-073F-1B4C-8225-CB675069B67F}">
      <dgm:prSet phldrT="[Text]"/>
      <dgm:spPr/>
      <dgm:t>
        <a:bodyPr/>
        <a:lstStyle/>
        <a:p>
          <a:r>
            <a:rPr lang="en-US" dirty="0">
              <a:solidFill>
                <a:schemeClr val="tx1">
                  <a:hueOff val="0"/>
                  <a:satOff val="0"/>
                  <a:lumOff val="0"/>
                  <a:alpha val="0"/>
                </a:schemeClr>
              </a:solidFill>
            </a:rPr>
            <a:t>Village*</a:t>
          </a:r>
        </a:p>
      </dgm:t>
    </dgm:pt>
    <dgm:pt modelId="{BE8583D2-A4E8-964E-A6E1-E94C02DC18AF}" type="parTrans" cxnId="{DE7F2A00-3AA1-7640-A32B-CF7410E19913}">
      <dgm:prSet/>
      <dgm:spPr/>
      <dgm:t>
        <a:bodyPr/>
        <a:lstStyle/>
        <a:p>
          <a:endParaRPr lang="en-US"/>
        </a:p>
      </dgm:t>
    </dgm:pt>
    <dgm:pt modelId="{086670FB-7323-2444-AD97-7C8DF2FC39AE}" type="sibTrans" cxnId="{DE7F2A00-3AA1-7640-A32B-CF7410E19913}">
      <dgm:prSet/>
      <dgm:spPr/>
      <dgm:t>
        <a:bodyPr/>
        <a:lstStyle/>
        <a:p>
          <a:endParaRPr lang="en-US"/>
        </a:p>
      </dgm:t>
    </dgm:pt>
    <dgm:pt modelId="{A567B769-F017-1741-BB0D-6F1E84C607F4}" type="pres">
      <dgm:prSet presAssocID="{DACEB96B-9086-D640-907E-5DD179FF5BCB}" presName="hierChild1" presStyleCnt="0">
        <dgm:presLayoutVars>
          <dgm:chPref val="1"/>
          <dgm:dir/>
          <dgm:animOne val="branch"/>
          <dgm:animLvl val="lvl"/>
          <dgm:resizeHandles/>
        </dgm:presLayoutVars>
      </dgm:prSet>
      <dgm:spPr/>
    </dgm:pt>
    <dgm:pt modelId="{CC08C200-2CB6-6B4B-86BC-0906C12111AF}" type="pres">
      <dgm:prSet presAssocID="{3562089D-517A-D644-98C0-D8C18690CF83}" presName="hierRoot1" presStyleCnt="0"/>
      <dgm:spPr/>
    </dgm:pt>
    <dgm:pt modelId="{786B7C92-3D1F-2A42-B83B-EFAA0D69FAE4}" type="pres">
      <dgm:prSet presAssocID="{3562089D-517A-D644-98C0-D8C18690CF83}" presName="composite" presStyleCnt="0"/>
      <dgm:spPr/>
    </dgm:pt>
    <dgm:pt modelId="{539B4052-81D9-834D-86D3-AC7FD5CEF5B8}" type="pres">
      <dgm:prSet presAssocID="{3562089D-517A-D644-98C0-D8C18690CF83}" presName="image" presStyleLbl="node0" presStyleIdx="0" presStyleCnt="1" custScaleX="10014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tx1"/>
          </a:solidFill>
        </a:ln>
      </dgm:spPr>
    </dgm:pt>
    <dgm:pt modelId="{3C0F1027-12A6-DF4D-84CA-C47DD9807E9A}" type="pres">
      <dgm:prSet presAssocID="{3562089D-517A-D644-98C0-D8C18690CF83}" presName="text" presStyleLbl="revTx" presStyleIdx="0" presStyleCnt="4">
        <dgm:presLayoutVars>
          <dgm:chPref val="3"/>
        </dgm:presLayoutVars>
      </dgm:prSet>
      <dgm:spPr/>
    </dgm:pt>
    <dgm:pt modelId="{357E37CD-357C-3640-AB45-F21F7F57EE96}" type="pres">
      <dgm:prSet presAssocID="{3562089D-517A-D644-98C0-D8C18690CF83}" presName="hierChild2" presStyleCnt="0"/>
      <dgm:spPr/>
    </dgm:pt>
    <dgm:pt modelId="{EE61B661-6EEA-9C4B-BB7B-FFD711A0063E}" type="pres">
      <dgm:prSet presAssocID="{859F11E1-19F0-894F-BCB9-F5B9437F7C4D}" presName="Name10" presStyleLbl="parChTrans1D2" presStyleIdx="0" presStyleCnt="1"/>
      <dgm:spPr/>
    </dgm:pt>
    <dgm:pt modelId="{AAA5E00B-CE8C-6F4F-B20A-105F38D80C95}" type="pres">
      <dgm:prSet presAssocID="{264518BC-AF9E-ED4D-92E6-777EE0DC6EAC}" presName="hierRoot2" presStyleCnt="0"/>
      <dgm:spPr/>
    </dgm:pt>
    <dgm:pt modelId="{FE149E8C-4519-2E45-81FE-9865A78D95F6}" type="pres">
      <dgm:prSet presAssocID="{264518BC-AF9E-ED4D-92E6-777EE0DC6EAC}" presName="composite2" presStyleCnt="0"/>
      <dgm:spPr/>
    </dgm:pt>
    <dgm:pt modelId="{2379C447-D6E7-9A4C-9656-C1F0726303EE}" type="pres">
      <dgm:prSet presAssocID="{264518BC-AF9E-ED4D-92E6-777EE0DC6EAC}" presName="image2" presStyleLbl="node2"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tx1"/>
          </a:solidFill>
        </a:ln>
      </dgm:spPr>
    </dgm:pt>
    <dgm:pt modelId="{35F4066C-8DD8-E949-B3E3-D2492B401D2D}" type="pres">
      <dgm:prSet presAssocID="{264518BC-AF9E-ED4D-92E6-777EE0DC6EAC}" presName="text2" presStyleLbl="revTx" presStyleIdx="1" presStyleCnt="4">
        <dgm:presLayoutVars>
          <dgm:chPref val="3"/>
        </dgm:presLayoutVars>
      </dgm:prSet>
      <dgm:spPr/>
    </dgm:pt>
    <dgm:pt modelId="{B813CFC5-618E-7B45-9B15-615A5BAD4014}" type="pres">
      <dgm:prSet presAssocID="{264518BC-AF9E-ED4D-92E6-777EE0DC6EAC}" presName="hierChild3" presStyleCnt="0"/>
      <dgm:spPr/>
    </dgm:pt>
    <dgm:pt modelId="{7541ECC1-BD7D-B243-9487-859B946976A5}" type="pres">
      <dgm:prSet presAssocID="{3E211B06-C4CF-644F-9282-73C15E5DCB7A}" presName="Name17" presStyleLbl="parChTrans1D3" presStyleIdx="0" presStyleCnt="1"/>
      <dgm:spPr/>
    </dgm:pt>
    <dgm:pt modelId="{D8B7C942-F183-9F47-BEB5-4806C760CEF2}" type="pres">
      <dgm:prSet presAssocID="{3C357F13-3BE1-B041-A4F0-CC8FA27ADEF7}" presName="hierRoot3" presStyleCnt="0"/>
      <dgm:spPr/>
    </dgm:pt>
    <dgm:pt modelId="{2EB74E11-D41B-5541-B530-7C11F853506B}" type="pres">
      <dgm:prSet presAssocID="{3C357F13-3BE1-B041-A4F0-CC8FA27ADEF7}" presName="composite3" presStyleCnt="0"/>
      <dgm:spPr/>
    </dgm:pt>
    <dgm:pt modelId="{6424DAE9-825A-8147-A583-374BF9CE55C9}" type="pres">
      <dgm:prSet presAssocID="{3C357F13-3BE1-B041-A4F0-CC8FA27ADEF7}" presName="image3" presStyleLbl="node3" presStyleIdx="0" presStyleCnt="1"/>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chemeClr val="tx1"/>
          </a:solidFill>
        </a:ln>
      </dgm:spPr>
    </dgm:pt>
    <dgm:pt modelId="{8580FE7E-0B41-B84E-8909-A1481358AEFA}" type="pres">
      <dgm:prSet presAssocID="{3C357F13-3BE1-B041-A4F0-CC8FA27ADEF7}" presName="text3" presStyleLbl="revTx" presStyleIdx="2" presStyleCnt="4">
        <dgm:presLayoutVars>
          <dgm:chPref val="3"/>
        </dgm:presLayoutVars>
      </dgm:prSet>
      <dgm:spPr/>
    </dgm:pt>
    <dgm:pt modelId="{45FF90D2-F680-9348-B4D6-BE25A0D1818E}" type="pres">
      <dgm:prSet presAssocID="{3C357F13-3BE1-B041-A4F0-CC8FA27ADEF7}" presName="hierChild4" presStyleCnt="0"/>
      <dgm:spPr/>
    </dgm:pt>
    <dgm:pt modelId="{84443FF3-F1D5-E840-A62A-CF9780C4CFAC}" type="pres">
      <dgm:prSet presAssocID="{BE8583D2-A4E8-964E-A6E1-E94C02DC18AF}" presName="Name23" presStyleLbl="parChTrans1D4" presStyleIdx="0" presStyleCnt="1"/>
      <dgm:spPr/>
    </dgm:pt>
    <dgm:pt modelId="{CC589145-82A3-EA41-9BF5-E46DAE5B366C}" type="pres">
      <dgm:prSet presAssocID="{DEB8E103-073F-1B4C-8225-CB675069B67F}" presName="hierRoot4" presStyleCnt="0"/>
      <dgm:spPr/>
    </dgm:pt>
    <dgm:pt modelId="{4EFA6676-7115-7A4E-A940-0C0AE4A6882D}" type="pres">
      <dgm:prSet presAssocID="{DEB8E103-073F-1B4C-8225-CB675069B67F}" presName="composite4" presStyleCnt="0"/>
      <dgm:spPr/>
    </dgm:pt>
    <dgm:pt modelId="{7D062425-A389-534F-B61F-1B1E149526F3}" type="pres">
      <dgm:prSet presAssocID="{DEB8E103-073F-1B4C-8225-CB675069B67F}" presName="image4" presStyleLbl="node4" presStyleIdx="0" presStyleCnt="1"/>
      <dgm:spPr>
        <a:blipFill dpi="0" rotWithShape="1">
          <a:blip xmlns:r="http://schemas.openxmlformats.org/officeDocument/2006/relationships" r:embed="rId4">
            <a:alphaModFix amt="0"/>
            <a:extLst>
              <a:ext uri="{28A0092B-C50C-407E-A947-70E740481C1C}">
                <a14:useLocalDpi xmlns:a14="http://schemas.microsoft.com/office/drawing/2010/main" val="0"/>
              </a:ext>
            </a:extLst>
          </a:blip>
          <a:srcRect/>
          <a:stretch>
            <a:fillRect/>
          </a:stretch>
        </a:blipFill>
        <a:ln>
          <a:solidFill>
            <a:schemeClr val="tx1"/>
          </a:solidFill>
        </a:ln>
      </dgm:spPr>
    </dgm:pt>
    <dgm:pt modelId="{73805BF9-9615-D84E-8688-0DDA854C9E7F}" type="pres">
      <dgm:prSet presAssocID="{DEB8E103-073F-1B4C-8225-CB675069B67F}" presName="text4" presStyleLbl="revTx" presStyleIdx="3" presStyleCnt="4">
        <dgm:presLayoutVars>
          <dgm:chPref val="3"/>
        </dgm:presLayoutVars>
      </dgm:prSet>
      <dgm:spPr/>
    </dgm:pt>
    <dgm:pt modelId="{3F576DA4-6FFE-904E-A413-B6C0F324474D}" type="pres">
      <dgm:prSet presAssocID="{DEB8E103-073F-1B4C-8225-CB675069B67F}" presName="hierChild5" presStyleCnt="0"/>
      <dgm:spPr/>
    </dgm:pt>
  </dgm:ptLst>
  <dgm:cxnLst>
    <dgm:cxn modelId="{DE7F2A00-3AA1-7640-A32B-CF7410E19913}" srcId="{3C357F13-3BE1-B041-A4F0-CC8FA27ADEF7}" destId="{DEB8E103-073F-1B4C-8225-CB675069B67F}" srcOrd="0" destOrd="0" parTransId="{BE8583D2-A4E8-964E-A6E1-E94C02DC18AF}" sibTransId="{086670FB-7323-2444-AD97-7C8DF2FC39AE}"/>
    <dgm:cxn modelId="{7B10F21B-2D8F-9444-8EDC-E56DFEE22CC7}" srcId="{264518BC-AF9E-ED4D-92E6-777EE0DC6EAC}" destId="{3C357F13-3BE1-B041-A4F0-CC8FA27ADEF7}" srcOrd="0" destOrd="0" parTransId="{3E211B06-C4CF-644F-9282-73C15E5DCB7A}" sibTransId="{287F568E-90C4-0E48-828F-C9DA34BDF724}"/>
    <dgm:cxn modelId="{3CFFF42E-6071-7749-828F-1CE70D4066E0}" type="presOf" srcId="{859F11E1-19F0-894F-BCB9-F5B9437F7C4D}" destId="{EE61B661-6EEA-9C4B-BB7B-FFD711A0063E}" srcOrd="0" destOrd="0" presId="urn:microsoft.com/office/officeart/2009/layout/CirclePictureHierarchy"/>
    <dgm:cxn modelId="{F9CB9F51-7588-2846-A3E1-16E85ABE0741}" type="presOf" srcId="{3E211B06-C4CF-644F-9282-73C15E5DCB7A}" destId="{7541ECC1-BD7D-B243-9487-859B946976A5}" srcOrd="0" destOrd="0" presId="urn:microsoft.com/office/officeart/2009/layout/CirclePictureHierarchy"/>
    <dgm:cxn modelId="{C8207A53-8786-1F43-B1C3-EF27485B8300}" type="presOf" srcId="{3562089D-517A-D644-98C0-D8C18690CF83}" destId="{3C0F1027-12A6-DF4D-84CA-C47DD9807E9A}" srcOrd="0" destOrd="0" presId="urn:microsoft.com/office/officeart/2009/layout/CirclePictureHierarchy"/>
    <dgm:cxn modelId="{C524E55F-F09D-194F-9E7D-407C5B6E29C1}" srcId="{3562089D-517A-D644-98C0-D8C18690CF83}" destId="{264518BC-AF9E-ED4D-92E6-777EE0DC6EAC}" srcOrd="0" destOrd="0" parTransId="{859F11E1-19F0-894F-BCB9-F5B9437F7C4D}" sibTransId="{410ECE3E-DBB3-0347-8F9B-9C06E57B39BF}"/>
    <dgm:cxn modelId="{A0CA566C-5245-B245-B507-41AD7033165A}" type="presOf" srcId="{DACEB96B-9086-D640-907E-5DD179FF5BCB}" destId="{A567B769-F017-1741-BB0D-6F1E84C607F4}" srcOrd="0" destOrd="0" presId="urn:microsoft.com/office/officeart/2009/layout/CirclePictureHierarchy"/>
    <dgm:cxn modelId="{1E67BE7B-ECE6-5D4D-87D9-103A997475B5}" type="presOf" srcId="{3C357F13-3BE1-B041-A4F0-CC8FA27ADEF7}" destId="{8580FE7E-0B41-B84E-8909-A1481358AEFA}" srcOrd="0" destOrd="0" presId="urn:microsoft.com/office/officeart/2009/layout/CirclePictureHierarchy"/>
    <dgm:cxn modelId="{49C3A980-0ECD-9E49-A256-631716A3D129}" type="presOf" srcId="{264518BC-AF9E-ED4D-92E6-777EE0DC6EAC}" destId="{35F4066C-8DD8-E949-B3E3-D2492B401D2D}" srcOrd="0" destOrd="0" presId="urn:microsoft.com/office/officeart/2009/layout/CirclePictureHierarchy"/>
    <dgm:cxn modelId="{AEF4E0E1-E2AC-AB45-A1C2-AE4951014BF8}" srcId="{DACEB96B-9086-D640-907E-5DD179FF5BCB}" destId="{3562089D-517A-D644-98C0-D8C18690CF83}" srcOrd="0" destOrd="0" parTransId="{86A2AFB6-4E01-0F43-8545-4D1BCEB53405}" sibTransId="{54855B2E-DCB1-DA44-ADC9-6FC181C1213F}"/>
    <dgm:cxn modelId="{6EB869E5-5F2A-CD4C-A6F0-F16C073B98F4}" type="presOf" srcId="{DEB8E103-073F-1B4C-8225-CB675069B67F}" destId="{73805BF9-9615-D84E-8688-0DDA854C9E7F}" srcOrd="0" destOrd="0" presId="urn:microsoft.com/office/officeart/2009/layout/CirclePictureHierarchy"/>
    <dgm:cxn modelId="{704D81F5-17A4-3B45-99C5-82A754C27E04}" type="presOf" srcId="{BE8583D2-A4E8-964E-A6E1-E94C02DC18AF}" destId="{84443FF3-F1D5-E840-A62A-CF9780C4CFAC}" srcOrd="0" destOrd="0" presId="urn:microsoft.com/office/officeart/2009/layout/CirclePictureHierarchy"/>
    <dgm:cxn modelId="{C9510029-DE4B-A64D-B349-7FBF3FA5BB78}" type="presParOf" srcId="{A567B769-F017-1741-BB0D-6F1E84C607F4}" destId="{CC08C200-2CB6-6B4B-86BC-0906C12111AF}" srcOrd="0" destOrd="0" presId="urn:microsoft.com/office/officeart/2009/layout/CirclePictureHierarchy"/>
    <dgm:cxn modelId="{36BB4E78-F2C1-EE49-AD12-8036B5A4AA9B}" type="presParOf" srcId="{CC08C200-2CB6-6B4B-86BC-0906C12111AF}" destId="{786B7C92-3D1F-2A42-B83B-EFAA0D69FAE4}" srcOrd="0" destOrd="0" presId="urn:microsoft.com/office/officeart/2009/layout/CirclePictureHierarchy"/>
    <dgm:cxn modelId="{AC3EE8B2-9E48-BD4F-83CA-0639F16A3D42}" type="presParOf" srcId="{786B7C92-3D1F-2A42-B83B-EFAA0D69FAE4}" destId="{539B4052-81D9-834D-86D3-AC7FD5CEF5B8}" srcOrd="0" destOrd="0" presId="urn:microsoft.com/office/officeart/2009/layout/CirclePictureHierarchy"/>
    <dgm:cxn modelId="{614E92CB-417E-AF44-8BB1-856B635F80A2}" type="presParOf" srcId="{786B7C92-3D1F-2A42-B83B-EFAA0D69FAE4}" destId="{3C0F1027-12A6-DF4D-84CA-C47DD9807E9A}" srcOrd="1" destOrd="0" presId="urn:microsoft.com/office/officeart/2009/layout/CirclePictureHierarchy"/>
    <dgm:cxn modelId="{B081ED8A-1459-F546-9421-5C38EAFE7F10}" type="presParOf" srcId="{CC08C200-2CB6-6B4B-86BC-0906C12111AF}" destId="{357E37CD-357C-3640-AB45-F21F7F57EE96}" srcOrd="1" destOrd="0" presId="urn:microsoft.com/office/officeart/2009/layout/CirclePictureHierarchy"/>
    <dgm:cxn modelId="{003D5D4C-FD5D-0F44-A21D-608DBC8DE5F7}" type="presParOf" srcId="{357E37CD-357C-3640-AB45-F21F7F57EE96}" destId="{EE61B661-6EEA-9C4B-BB7B-FFD711A0063E}" srcOrd="0" destOrd="0" presId="urn:microsoft.com/office/officeart/2009/layout/CirclePictureHierarchy"/>
    <dgm:cxn modelId="{E3414BD1-A3B7-DE4A-831A-40270FAA0DE2}" type="presParOf" srcId="{357E37CD-357C-3640-AB45-F21F7F57EE96}" destId="{AAA5E00B-CE8C-6F4F-B20A-105F38D80C95}" srcOrd="1" destOrd="0" presId="urn:microsoft.com/office/officeart/2009/layout/CirclePictureHierarchy"/>
    <dgm:cxn modelId="{7263AD8C-B53A-6345-B5DF-0B1E79B4DD50}" type="presParOf" srcId="{AAA5E00B-CE8C-6F4F-B20A-105F38D80C95}" destId="{FE149E8C-4519-2E45-81FE-9865A78D95F6}" srcOrd="0" destOrd="0" presId="urn:microsoft.com/office/officeart/2009/layout/CirclePictureHierarchy"/>
    <dgm:cxn modelId="{BB30D4C0-9D3F-2D4E-B594-76D5E23510BA}" type="presParOf" srcId="{FE149E8C-4519-2E45-81FE-9865A78D95F6}" destId="{2379C447-D6E7-9A4C-9656-C1F0726303EE}" srcOrd="0" destOrd="0" presId="urn:microsoft.com/office/officeart/2009/layout/CirclePictureHierarchy"/>
    <dgm:cxn modelId="{A90D72CE-25BC-AA44-B3A3-AB3015515C95}" type="presParOf" srcId="{FE149E8C-4519-2E45-81FE-9865A78D95F6}" destId="{35F4066C-8DD8-E949-B3E3-D2492B401D2D}" srcOrd="1" destOrd="0" presId="urn:microsoft.com/office/officeart/2009/layout/CirclePictureHierarchy"/>
    <dgm:cxn modelId="{30E03AB1-3F17-5D43-ABA8-9305F3C3CD27}" type="presParOf" srcId="{AAA5E00B-CE8C-6F4F-B20A-105F38D80C95}" destId="{B813CFC5-618E-7B45-9B15-615A5BAD4014}" srcOrd="1" destOrd="0" presId="urn:microsoft.com/office/officeart/2009/layout/CirclePictureHierarchy"/>
    <dgm:cxn modelId="{1F8A670F-63CB-034F-A780-6F1AA3F802CE}" type="presParOf" srcId="{B813CFC5-618E-7B45-9B15-615A5BAD4014}" destId="{7541ECC1-BD7D-B243-9487-859B946976A5}" srcOrd="0" destOrd="0" presId="urn:microsoft.com/office/officeart/2009/layout/CirclePictureHierarchy"/>
    <dgm:cxn modelId="{154C0052-73B1-D94E-93DC-1966134117E5}" type="presParOf" srcId="{B813CFC5-618E-7B45-9B15-615A5BAD4014}" destId="{D8B7C942-F183-9F47-BEB5-4806C760CEF2}" srcOrd="1" destOrd="0" presId="urn:microsoft.com/office/officeart/2009/layout/CirclePictureHierarchy"/>
    <dgm:cxn modelId="{A570E5FD-B1E9-164B-A7F0-633027BD291E}" type="presParOf" srcId="{D8B7C942-F183-9F47-BEB5-4806C760CEF2}" destId="{2EB74E11-D41B-5541-B530-7C11F853506B}" srcOrd="0" destOrd="0" presId="urn:microsoft.com/office/officeart/2009/layout/CirclePictureHierarchy"/>
    <dgm:cxn modelId="{8A4EFE79-C3BD-3F42-939F-2BFE1EEE08BB}" type="presParOf" srcId="{2EB74E11-D41B-5541-B530-7C11F853506B}" destId="{6424DAE9-825A-8147-A583-374BF9CE55C9}" srcOrd="0" destOrd="0" presId="urn:microsoft.com/office/officeart/2009/layout/CirclePictureHierarchy"/>
    <dgm:cxn modelId="{A5894B24-71AA-334D-905F-B264ECBA4ACA}" type="presParOf" srcId="{2EB74E11-D41B-5541-B530-7C11F853506B}" destId="{8580FE7E-0B41-B84E-8909-A1481358AEFA}" srcOrd="1" destOrd="0" presId="urn:microsoft.com/office/officeart/2009/layout/CirclePictureHierarchy"/>
    <dgm:cxn modelId="{F5729009-9F03-F448-A3B3-534BC06B4E16}" type="presParOf" srcId="{D8B7C942-F183-9F47-BEB5-4806C760CEF2}" destId="{45FF90D2-F680-9348-B4D6-BE25A0D1818E}" srcOrd="1" destOrd="0" presId="urn:microsoft.com/office/officeart/2009/layout/CirclePictureHierarchy"/>
    <dgm:cxn modelId="{FEEA156F-3769-EB4E-B8E0-7FF47DEB2E41}" type="presParOf" srcId="{45FF90D2-F680-9348-B4D6-BE25A0D1818E}" destId="{84443FF3-F1D5-E840-A62A-CF9780C4CFAC}" srcOrd="0" destOrd="0" presId="urn:microsoft.com/office/officeart/2009/layout/CirclePictureHierarchy"/>
    <dgm:cxn modelId="{062622A3-8E9B-9741-9465-D41678175594}" type="presParOf" srcId="{45FF90D2-F680-9348-B4D6-BE25A0D1818E}" destId="{CC589145-82A3-EA41-9BF5-E46DAE5B366C}" srcOrd="1" destOrd="0" presId="urn:microsoft.com/office/officeart/2009/layout/CirclePictureHierarchy"/>
    <dgm:cxn modelId="{7D2ED154-3C8A-6745-8512-733C9A79B9D2}" type="presParOf" srcId="{CC589145-82A3-EA41-9BF5-E46DAE5B366C}" destId="{4EFA6676-7115-7A4E-A940-0C0AE4A6882D}" srcOrd="0" destOrd="0" presId="urn:microsoft.com/office/officeart/2009/layout/CirclePictureHierarchy"/>
    <dgm:cxn modelId="{35E98E43-7DD0-D54C-A07B-3F3B3559B587}" type="presParOf" srcId="{4EFA6676-7115-7A4E-A940-0C0AE4A6882D}" destId="{7D062425-A389-534F-B61F-1B1E149526F3}" srcOrd="0" destOrd="0" presId="urn:microsoft.com/office/officeart/2009/layout/CirclePictureHierarchy"/>
    <dgm:cxn modelId="{379830FC-7111-2242-88E8-003881DB06DE}" type="presParOf" srcId="{4EFA6676-7115-7A4E-A940-0C0AE4A6882D}" destId="{73805BF9-9615-D84E-8688-0DDA854C9E7F}" srcOrd="1" destOrd="0" presId="urn:microsoft.com/office/officeart/2009/layout/CirclePictureHierarchy"/>
    <dgm:cxn modelId="{420C2616-2457-964D-B5F7-D59D43CB221F}" type="presParOf" srcId="{CC589145-82A3-EA41-9BF5-E46DAE5B366C}" destId="{3F576DA4-6FFE-904E-A413-B6C0F324474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CEB96B-9086-D640-907E-5DD179FF5BCB}"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3562089D-517A-D644-98C0-D8C18690CF83}">
      <dgm:prSet phldrT="[Text]"/>
      <dgm:spPr/>
      <dgm:t>
        <a:bodyPr/>
        <a:lstStyle/>
        <a:p>
          <a:r>
            <a:rPr lang="en-US" dirty="0"/>
            <a:t>State</a:t>
          </a:r>
        </a:p>
      </dgm:t>
    </dgm:pt>
    <dgm:pt modelId="{86A2AFB6-4E01-0F43-8545-4D1BCEB53405}" type="parTrans" cxnId="{AEF4E0E1-E2AC-AB45-A1C2-AE4951014BF8}">
      <dgm:prSet/>
      <dgm:spPr/>
      <dgm:t>
        <a:bodyPr/>
        <a:lstStyle/>
        <a:p>
          <a:endParaRPr lang="en-US"/>
        </a:p>
      </dgm:t>
    </dgm:pt>
    <dgm:pt modelId="{54855B2E-DCB1-DA44-ADC9-6FC181C1213F}" type="sibTrans" cxnId="{AEF4E0E1-E2AC-AB45-A1C2-AE4951014BF8}">
      <dgm:prSet/>
      <dgm:spPr/>
      <dgm:t>
        <a:bodyPr/>
        <a:lstStyle/>
        <a:p>
          <a:endParaRPr lang="en-US"/>
        </a:p>
      </dgm:t>
    </dgm:pt>
    <dgm:pt modelId="{264518BC-AF9E-ED4D-92E6-777EE0DC6EAC}">
      <dgm:prSet phldrT="[Text]"/>
      <dgm:spPr/>
      <dgm:t>
        <a:bodyPr/>
        <a:lstStyle/>
        <a:p>
          <a:r>
            <a:rPr lang="en-US" dirty="0"/>
            <a:t>County</a:t>
          </a:r>
        </a:p>
      </dgm:t>
    </dgm:pt>
    <dgm:pt modelId="{859F11E1-19F0-894F-BCB9-F5B9437F7C4D}" type="parTrans" cxnId="{C524E55F-F09D-194F-9E7D-407C5B6E29C1}">
      <dgm:prSet/>
      <dgm:spPr/>
      <dgm:t>
        <a:bodyPr/>
        <a:lstStyle/>
        <a:p>
          <a:endParaRPr lang="en-US"/>
        </a:p>
      </dgm:t>
    </dgm:pt>
    <dgm:pt modelId="{410ECE3E-DBB3-0347-8F9B-9C06E57B39BF}" type="sibTrans" cxnId="{C524E55F-F09D-194F-9E7D-407C5B6E29C1}">
      <dgm:prSet/>
      <dgm:spPr/>
      <dgm:t>
        <a:bodyPr/>
        <a:lstStyle/>
        <a:p>
          <a:endParaRPr lang="en-US"/>
        </a:p>
      </dgm:t>
    </dgm:pt>
    <dgm:pt modelId="{3C357F13-3BE1-B041-A4F0-CC8FA27ADEF7}">
      <dgm:prSet phldrT="[Text]"/>
      <dgm:spPr/>
      <dgm:t>
        <a:bodyPr/>
        <a:lstStyle/>
        <a:p>
          <a:r>
            <a:rPr lang="en-US" dirty="0"/>
            <a:t>City/Town*</a:t>
          </a:r>
        </a:p>
      </dgm:t>
    </dgm:pt>
    <dgm:pt modelId="{3E211B06-C4CF-644F-9282-73C15E5DCB7A}" type="parTrans" cxnId="{7B10F21B-2D8F-9444-8EDC-E56DFEE22CC7}">
      <dgm:prSet/>
      <dgm:spPr/>
      <dgm:t>
        <a:bodyPr/>
        <a:lstStyle/>
        <a:p>
          <a:endParaRPr lang="en-US"/>
        </a:p>
      </dgm:t>
    </dgm:pt>
    <dgm:pt modelId="{287F568E-90C4-0E48-828F-C9DA34BDF724}" type="sibTrans" cxnId="{7B10F21B-2D8F-9444-8EDC-E56DFEE22CC7}">
      <dgm:prSet/>
      <dgm:spPr/>
      <dgm:t>
        <a:bodyPr/>
        <a:lstStyle/>
        <a:p>
          <a:endParaRPr lang="en-US"/>
        </a:p>
      </dgm:t>
    </dgm:pt>
    <dgm:pt modelId="{DEB8E103-073F-1B4C-8225-CB675069B67F}">
      <dgm:prSet phldrT="[Text]"/>
      <dgm:spPr/>
      <dgm:t>
        <a:bodyPr/>
        <a:lstStyle/>
        <a:p>
          <a:r>
            <a:rPr lang="en-US" dirty="0">
              <a:solidFill>
                <a:schemeClr val="tx1">
                  <a:hueOff val="0"/>
                  <a:satOff val="0"/>
                  <a:lumOff val="0"/>
                  <a:alpha val="0"/>
                </a:schemeClr>
              </a:solidFill>
            </a:rPr>
            <a:t>Village*</a:t>
          </a:r>
        </a:p>
      </dgm:t>
    </dgm:pt>
    <dgm:pt modelId="{BE8583D2-A4E8-964E-A6E1-E94C02DC18AF}" type="parTrans" cxnId="{DE7F2A00-3AA1-7640-A32B-CF7410E19913}">
      <dgm:prSet/>
      <dgm:spPr/>
      <dgm:t>
        <a:bodyPr/>
        <a:lstStyle/>
        <a:p>
          <a:endParaRPr lang="en-US"/>
        </a:p>
      </dgm:t>
    </dgm:pt>
    <dgm:pt modelId="{086670FB-7323-2444-AD97-7C8DF2FC39AE}" type="sibTrans" cxnId="{DE7F2A00-3AA1-7640-A32B-CF7410E19913}">
      <dgm:prSet/>
      <dgm:spPr/>
      <dgm:t>
        <a:bodyPr/>
        <a:lstStyle/>
        <a:p>
          <a:endParaRPr lang="en-US"/>
        </a:p>
      </dgm:t>
    </dgm:pt>
    <dgm:pt modelId="{A567B769-F017-1741-BB0D-6F1E84C607F4}" type="pres">
      <dgm:prSet presAssocID="{DACEB96B-9086-D640-907E-5DD179FF5BCB}" presName="hierChild1" presStyleCnt="0">
        <dgm:presLayoutVars>
          <dgm:chPref val="1"/>
          <dgm:dir/>
          <dgm:animOne val="branch"/>
          <dgm:animLvl val="lvl"/>
          <dgm:resizeHandles/>
        </dgm:presLayoutVars>
      </dgm:prSet>
      <dgm:spPr/>
    </dgm:pt>
    <dgm:pt modelId="{CC08C200-2CB6-6B4B-86BC-0906C12111AF}" type="pres">
      <dgm:prSet presAssocID="{3562089D-517A-D644-98C0-D8C18690CF83}" presName="hierRoot1" presStyleCnt="0"/>
      <dgm:spPr/>
    </dgm:pt>
    <dgm:pt modelId="{786B7C92-3D1F-2A42-B83B-EFAA0D69FAE4}" type="pres">
      <dgm:prSet presAssocID="{3562089D-517A-D644-98C0-D8C18690CF83}" presName="composite" presStyleCnt="0"/>
      <dgm:spPr/>
    </dgm:pt>
    <dgm:pt modelId="{539B4052-81D9-834D-86D3-AC7FD5CEF5B8}" type="pres">
      <dgm:prSet presAssocID="{3562089D-517A-D644-98C0-D8C18690CF83}" presName="image" presStyleLbl="node0" presStyleIdx="0" presStyleCnt="1" custScaleX="10014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tx1"/>
          </a:solidFill>
        </a:ln>
      </dgm:spPr>
    </dgm:pt>
    <dgm:pt modelId="{3C0F1027-12A6-DF4D-84CA-C47DD9807E9A}" type="pres">
      <dgm:prSet presAssocID="{3562089D-517A-D644-98C0-D8C18690CF83}" presName="text" presStyleLbl="revTx" presStyleIdx="0" presStyleCnt="4">
        <dgm:presLayoutVars>
          <dgm:chPref val="3"/>
        </dgm:presLayoutVars>
      </dgm:prSet>
      <dgm:spPr/>
    </dgm:pt>
    <dgm:pt modelId="{357E37CD-357C-3640-AB45-F21F7F57EE96}" type="pres">
      <dgm:prSet presAssocID="{3562089D-517A-D644-98C0-D8C18690CF83}" presName="hierChild2" presStyleCnt="0"/>
      <dgm:spPr/>
    </dgm:pt>
    <dgm:pt modelId="{EE61B661-6EEA-9C4B-BB7B-FFD711A0063E}" type="pres">
      <dgm:prSet presAssocID="{859F11E1-19F0-894F-BCB9-F5B9437F7C4D}" presName="Name10" presStyleLbl="parChTrans1D2" presStyleIdx="0" presStyleCnt="1"/>
      <dgm:spPr/>
    </dgm:pt>
    <dgm:pt modelId="{AAA5E00B-CE8C-6F4F-B20A-105F38D80C95}" type="pres">
      <dgm:prSet presAssocID="{264518BC-AF9E-ED4D-92E6-777EE0DC6EAC}" presName="hierRoot2" presStyleCnt="0"/>
      <dgm:spPr/>
    </dgm:pt>
    <dgm:pt modelId="{FE149E8C-4519-2E45-81FE-9865A78D95F6}" type="pres">
      <dgm:prSet presAssocID="{264518BC-AF9E-ED4D-92E6-777EE0DC6EAC}" presName="composite2" presStyleCnt="0"/>
      <dgm:spPr/>
    </dgm:pt>
    <dgm:pt modelId="{2379C447-D6E7-9A4C-9656-C1F0726303EE}" type="pres">
      <dgm:prSet presAssocID="{264518BC-AF9E-ED4D-92E6-777EE0DC6EAC}" presName="image2" presStyleLbl="node2"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tx1"/>
          </a:solidFill>
        </a:ln>
      </dgm:spPr>
    </dgm:pt>
    <dgm:pt modelId="{35F4066C-8DD8-E949-B3E3-D2492B401D2D}" type="pres">
      <dgm:prSet presAssocID="{264518BC-AF9E-ED4D-92E6-777EE0DC6EAC}" presName="text2" presStyleLbl="revTx" presStyleIdx="1" presStyleCnt="4">
        <dgm:presLayoutVars>
          <dgm:chPref val="3"/>
        </dgm:presLayoutVars>
      </dgm:prSet>
      <dgm:spPr/>
    </dgm:pt>
    <dgm:pt modelId="{B813CFC5-618E-7B45-9B15-615A5BAD4014}" type="pres">
      <dgm:prSet presAssocID="{264518BC-AF9E-ED4D-92E6-777EE0DC6EAC}" presName="hierChild3" presStyleCnt="0"/>
      <dgm:spPr/>
    </dgm:pt>
    <dgm:pt modelId="{7541ECC1-BD7D-B243-9487-859B946976A5}" type="pres">
      <dgm:prSet presAssocID="{3E211B06-C4CF-644F-9282-73C15E5DCB7A}" presName="Name17" presStyleLbl="parChTrans1D3" presStyleIdx="0" presStyleCnt="1"/>
      <dgm:spPr/>
    </dgm:pt>
    <dgm:pt modelId="{D8B7C942-F183-9F47-BEB5-4806C760CEF2}" type="pres">
      <dgm:prSet presAssocID="{3C357F13-3BE1-B041-A4F0-CC8FA27ADEF7}" presName="hierRoot3" presStyleCnt="0"/>
      <dgm:spPr/>
    </dgm:pt>
    <dgm:pt modelId="{2EB74E11-D41B-5541-B530-7C11F853506B}" type="pres">
      <dgm:prSet presAssocID="{3C357F13-3BE1-B041-A4F0-CC8FA27ADEF7}" presName="composite3" presStyleCnt="0"/>
      <dgm:spPr/>
    </dgm:pt>
    <dgm:pt modelId="{6424DAE9-825A-8147-A583-374BF9CE55C9}" type="pres">
      <dgm:prSet presAssocID="{3C357F13-3BE1-B041-A4F0-CC8FA27ADEF7}" presName="image3" presStyleLbl="node3" presStyleIdx="0" presStyleCnt="1"/>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chemeClr val="tx1"/>
          </a:solidFill>
        </a:ln>
      </dgm:spPr>
    </dgm:pt>
    <dgm:pt modelId="{8580FE7E-0B41-B84E-8909-A1481358AEFA}" type="pres">
      <dgm:prSet presAssocID="{3C357F13-3BE1-B041-A4F0-CC8FA27ADEF7}" presName="text3" presStyleLbl="revTx" presStyleIdx="2" presStyleCnt="4">
        <dgm:presLayoutVars>
          <dgm:chPref val="3"/>
        </dgm:presLayoutVars>
      </dgm:prSet>
      <dgm:spPr/>
    </dgm:pt>
    <dgm:pt modelId="{45FF90D2-F680-9348-B4D6-BE25A0D1818E}" type="pres">
      <dgm:prSet presAssocID="{3C357F13-3BE1-B041-A4F0-CC8FA27ADEF7}" presName="hierChild4" presStyleCnt="0"/>
      <dgm:spPr/>
    </dgm:pt>
    <dgm:pt modelId="{84443FF3-F1D5-E840-A62A-CF9780C4CFAC}" type="pres">
      <dgm:prSet presAssocID="{BE8583D2-A4E8-964E-A6E1-E94C02DC18AF}" presName="Name23" presStyleLbl="parChTrans1D4" presStyleIdx="0" presStyleCnt="1"/>
      <dgm:spPr/>
    </dgm:pt>
    <dgm:pt modelId="{CC589145-82A3-EA41-9BF5-E46DAE5B366C}" type="pres">
      <dgm:prSet presAssocID="{DEB8E103-073F-1B4C-8225-CB675069B67F}" presName="hierRoot4" presStyleCnt="0"/>
      <dgm:spPr/>
    </dgm:pt>
    <dgm:pt modelId="{4EFA6676-7115-7A4E-A940-0C0AE4A6882D}" type="pres">
      <dgm:prSet presAssocID="{DEB8E103-073F-1B4C-8225-CB675069B67F}" presName="composite4" presStyleCnt="0"/>
      <dgm:spPr/>
    </dgm:pt>
    <dgm:pt modelId="{7D062425-A389-534F-B61F-1B1E149526F3}" type="pres">
      <dgm:prSet presAssocID="{DEB8E103-073F-1B4C-8225-CB675069B67F}" presName="image4" presStyleLbl="node4" presStyleIdx="0" presStyleCnt="1"/>
      <dgm:spPr>
        <a:blipFill dpi="0" rotWithShape="1">
          <a:blip xmlns:r="http://schemas.openxmlformats.org/officeDocument/2006/relationships" r:embed="rId4">
            <a:alphaModFix amt="0"/>
            <a:extLst>
              <a:ext uri="{28A0092B-C50C-407E-A947-70E740481C1C}">
                <a14:useLocalDpi xmlns:a14="http://schemas.microsoft.com/office/drawing/2010/main" val="0"/>
              </a:ext>
            </a:extLst>
          </a:blip>
          <a:srcRect/>
          <a:stretch>
            <a:fillRect/>
          </a:stretch>
        </a:blipFill>
        <a:ln>
          <a:solidFill>
            <a:schemeClr val="tx1"/>
          </a:solidFill>
        </a:ln>
      </dgm:spPr>
    </dgm:pt>
    <dgm:pt modelId="{73805BF9-9615-D84E-8688-0DDA854C9E7F}" type="pres">
      <dgm:prSet presAssocID="{DEB8E103-073F-1B4C-8225-CB675069B67F}" presName="text4" presStyleLbl="revTx" presStyleIdx="3" presStyleCnt="4">
        <dgm:presLayoutVars>
          <dgm:chPref val="3"/>
        </dgm:presLayoutVars>
      </dgm:prSet>
      <dgm:spPr/>
    </dgm:pt>
    <dgm:pt modelId="{3F576DA4-6FFE-904E-A413-B6C0F324474D}" type="pres">
      <dgm:prSet presAssocID="{DEB8E103-073F-1B4C-8225-CB675069B67F}" presName="hierChild5" presStyleCnt="0"/>
      <dgm:spPr/>
    </dgm:pt>
  </dgm:ptLst>
  <dgm:cxnLst>
    <dgm:cxn modelId="{DE7F2A00-3AA1-7640-A32B-CF7410E19913}" srcId="{3C357F13-3BE1-B041-A4F0-CC8FA27ADEF7}" destId="{DEB8E103-073F-1B4C-8225-CB675069B67F}" srcOrd="0" destOrd="0" parTransId="{BE8583D2-A4E8-964E-A6E1-E94C02DC18AF}" sibTransId="{086670FB-7323-2444-AD97-7C8DF2FC39AE}"/>
    <dgm:cxn modelId="{7B10F21B-2D8F-9444-8EDC-E56DFEE22CC7}" srcId="{264518BC-AF9E-ED4D-92E6-777EE0DC6EAC}" destId="{3C357F13-3BE1-B041-A4F0-CC8FA27ADEF7}" srcOrd="0" destOrd="0" parTransId="{3E211B06-C4CF-644F-9282-73C15E5DCB7A}" sibTransId="{287F568E-90C4-0E48-828F-C9DA34BDF724}"/>
    <dgm:cxn modelId="{3CFFF42E-6071-7749-828F-1CE70D4066E0}" type="presOf" srcId="{859F11E1-19F0-894F-BCB9-F5B9437F7C4D}" destId="{EE61B661-6EEA-9C4B-BB7B-FFD711A0063E}" srcOrd="0" destOrd="0" presId="urn:microsoft.com/office/officeart/2009/layout/CirclePictureHierarchy"/>
    <dgm:cxn modelId="{F9CB9F51-7588-2846-A3E1-16E85ABE0741}" type="presOf" srcId="{3E211B06-C4CF-644F-9282-73C15E5DCB7A}" destId="{7541ECC1-BD7D-B243-9487-859B946976A5}" srcOrd="0" destOrd="0" presId="urn:microsoft.com/office/officeart/2009/layout/CirclePictureHierarchy"/>
    <dgm:cxn modelId="{C8207A53-8786-1F43-B1C3-EF27485B8300}" type="presOf" srcId="{3562089D-517A-D644-98C0-D8C18690CF83}" destId="{3C0F1027-12A6-DF4D-84CA-C47DD9807E9A}" srcOrd="0" destOrd="0" presId="urn:microsoft.com/office/officeart/2009/layout/CirclePictureHierarchy"/>
    <dgm:cxn modelId="{C524E55F-F09D-194F-9E7D-407C5B6E29C1}" srcId="{3562089D-517A-D644-98C0-D8C18690CF83}" destId="{264518BC-AF9E-ED4D-92E6-777EE0DC6EAC}" srcOrd="0" destOrd="0" parTransId="{859F11E1-19F0-894F-BCB9-F5B9437F7C4D}" sibTransId="{410ECE3E-DBB3-0347-8F9B-9C06E57B39BF}"/>
    <dgm:cxn modelId="{A0CA566C-5245-B245-B507-41AD7033165A}" type="presOf" srcId="{DACEB96B-9086-D640-907E-5DD179FF5BCB}" destId="{A567B769-F017-1741-BB0D-6F1E84C607F4}" srcOrd="0" destOrd="0" presId="urn:microsoft.com/office/officeart/2009/layout/CirclePictureHierarchy"/>
    <dgm:cxn modelId="{1E67BE7B-ECE6-5D4D-87D9-103A997475B5}" type="presOf" srcId="{3C357F13-3BE1-B041-A4F0-CC8FA27ADEF7}" destId="{8580FE7E-0B41-B84E-8909-A1481358AEFA}" srcOrd="0" destOrd="0" presId="urn:microsoft.com/office/officeart/2009/layout/CirclePictureHierarchy"/>
    <dgm:cxn modelId="{49C3A980-0ECD-9E49-A256-631716A3D129}" type="presOf" srcId="{264518BC-AF9E-ED4D-92E6-777EE0DC6EAC}" destId="{35F4066C-8DD8-E949-B3E3-D2492B401D2D}" srcOrd="0" destOrd="0" presId="urn:microsoft.com/office/officeart/2009/layout/CirclePictureHierarchy"/>
    <dgm:cxn modelId="{AEF4E0E1-E2AC-AB45-A1C2-AE4951014BF8}" srcId="{DACEB96B-9086-D640-907E-5DD179FF5BCB}" destId="{3562089D-517A-D644-98C0-D8C18690CF83}" srcOrd="0" destOrd="0" parTransId="{86A2AFB6-4E01-0F43-8545-4D1BCEB53405}" sibTransId="{54855B2E-DCB1-DA44-ADC9-6FC181C1213F}"/>
    <dgm:cxn modelId="{6EB869E5-5F2A-CD4C-A6F0-F16C073B98F4}" type="presOf" srcId="{DEB8E103-073F-1B4C-8225-CB675069B67F}" destId="{73805BF9-9615-D84E-8688-0DDA854C9E7F}" srcOrd="0" destOrd="0" presId="urn:microsoft.com/office/officeart/2009/layout/CirclePictureHierarchy"/>
    <dgm:cxn modelId="{704D81F5-17A4-3B45-99C5-82A754C27E04}" type="presOf" srcId="{BE8583D2-A4E8-964E-A6E1-E94C02DC18AF}" destId="{84443FF3-F1D5-E840-A62A-CF9780C4CFAC}" srcOrd="0" destOrd="0" presId="urn:microsoft.com/office/officeart/2009/layout/CirclePictureHierarchy"/>
    <dgm:cxn modelId="{C9510029-DE4B-A64D-B349-7FBF3FA5BB78}" type="presParOf" srcId="{A567B769-F017-1741-BB0D-6F1E84C607F4}" destId="{CC08C200-2CB6-6B4B-86BC-0906C12111AF}" srcOrd="0" destOrd="0" presId="urn:microsoft.com/office/officeart/2009/layout/CirclePictureHierarchy"/>
    <dgm:cxn modelId="{36BB4E78-F2C1-EE49-AD12-8036B5A4AA9B}" type="presParOf" srcId="{CC08C200-2CB6-6B4B-86BC-0906C12111AF}" destId="{786B7C92-3D1F-2A42-B83B-EFAA0D69FAE4}" srcOrd="0" destOrd="0" presId="urn:microsoft.com/office/officeart/2009/layout/CirclePictureHierarchy"/>
    <dgm:cxn modelId="{AC3EE8B2-9E48-BD4F-83CA-0639F16A3D42}" type="presParOf" srcId="{786B7C92-3D1F-2A42-B83B-EFAA0D69FAE4}" destId="{539B4052-81D9-834D-86D3-AC7FD5CEF5B8}" srcOrd="0" destOrd="0" presId="urn:microsoft.com/office/officeart/2009/layout/CirclePictureHierarchy"/>
    <dgm:cxn modelId="{614E92CB-417E-AF44-8BB1-856B635F80A2}" type="presParOf" srcId="{786B7C92-3D1F-2A42-B83B-EFAA0D69FAE4}" destId="{3C0F1027-12A6-DF4D-84CA-C47DD9807E9A}" srcOrd="1" destOrd="0" presId="urn:microsoft.com/office/officeart/2009/layout/CirclePictureHierarchy"/>
    <dgm:cxn modelId="{B081ED8A-1459-F546-9421-5C38EAFE7F10}" type="presParOf" srcId="{CC08C200-2CB6-6B4B-86BC-0906C12111AF}" destId="{357E37CD-357C-3640-AB45-F21F7F57EE96}" srcOrd="1" destOrd="0" presId="urn:microsoft.com/office/officeart/2009/layout/CirclePictureHierarchy"/>
    <dgm:cxn modelId="{003D5D4C-FD5D-0F44-A21D-608DBC8DE5F7}" type="presParOf" srcId="{357E37CD-357C-3640-AB45-F21F7F57EE96}" destId="{EE61B661-6EEA-9C4B-BB7B-FFD711A0063E}" srcOrd="0" destOrd="0" presId="urn:microsoft.com/office/officeart/2009/layout/CirclePictureHierarchy"/>
    <dgm:cxn modelId="{E3414BD1-A3B7-DE4A-831A-40270FAA0DE2}" type="presParOf" srcId="{357E37CD-357C-3640-AB45-F21F7F57EE96}" destId="{AAA5E00B-CE8C-6F4F-B20A-105F38D80C95}" srcOrd="1" destOrd="0" presId="urn:microsoft.com/office/officeart/2009/layout/CirclePictureHierarchy"/>
    <dgm:cxn modelId="{7263AD8C-B53A-6345-B5DF-0B1E79B4DD50}" type="presParOf" srcId="{AAA5E00B-CE8C-6F4F-B20A-105F38D80C95}" destId="{FE149E8C-4519-2E45-81FE-9865A78D95F6}" srcOrd="0" destOrd="0" presId="urn:microsoft.com/office/officeart/2009/layout/CirclePictureHierarchy"/>
    <dgm:cxn modelId="{BB30D4C0-9D3F-2D4E-B594-76D5E23510BA}" type="presParOf" srcId="{FE149E8C-4519-2E45-81FE-9865A78D95F6}" destId="{2379C447-D6E7-9A4C-9656-C1F0726303EE}" srcOrd="0" destOrd="0" presId="urn:microsoft.com/office/officeart/2009/layout/CirclePictureHierarchy"/>
    <dgm:cxn modelId="{A90D72CE-25BC-AA44-B3A3-AB3015515C95}" type="presParOf" srcId="{FE149E8C-4519-2E45-81FE-9865A78D95F6}" destId="{35F4066C-8DD8-E949-B3E3-D2492B401D2D}" srcOrd="1" destOrd="0" presId="urn:microsoft.com/office/officeart/2009/layout/CirclePictureHierarchy"/>
    <dgm:cxn modelId="{30E03AB1-3F17-5D43-ABA8-9305F3C3CD27}" type="presParOf" srcId="{AAA5E00B-CE8C-6F4F-B20A-105F38D80C95}" destId="{B813CFC5-618E-7B45-9B15-615A5BAD4014}" srcOrd="1" destOrd="0" presId="urn:microsoft.com/office/officeart/2009/layout/CirclePictureHierarchy"/>
    <dgm:cxn modelId="{1F8A670F-63CB-034F-A780-6F1AA3F802CE}" type="presParOf" srcId="{B813CFC5-618E-7B45-9B15-615A5BAD4014}" destId="{7541ECC1-BD7D-B243-9487-859B946976A5}" srcOrd="0" destOrd="0" presId="urn:microsoft.com/office/officeart/2009/layout/CirclePictureHierarchy"/>
    <dgm:cxn modelId="{154C0052-73B1-D94E-93DC-1966134117E5}" type="presParOf" srcId="{B813CFC5-618E-7B45-9B15-615A5BAD4014}" destId="{D8B7C942-F183-9F47-BEB5-4806C760CEF2}" srcOrd="1" destOrd="0" presId="urn:microsoft.com/office/officeart/2009/layout/CirclePictureHierarchy"/>
    <dgm:cxn modelId="{A570E5FD-B1E9-164B-A7F0-633027BD291E}" type="presParOf" srcId="{D8B7C942-F183-9F47-BEB5-4806C760CEF2}" destId="{2EB74E11-D41B-5541-B530-7C11F853506B}" srcOrd="0" destOrd="0" presId="urn:microsoft.com/office/officeart/2009/layout/CirclePictureHierarchy"/>
    <dgm:cxn modelId="{8A4EFE79-C3BD-3F42-939F-2BFE1EEE08BB}" type="presParOf" srcId="{2EB74E11-D41B-5541-B530-7C11F853506B}" destId="{6424DAE9-825A-8147-A583-374BF9CE55C9}" srcOrd="0" destOrd="0" presId="urn:microsoft.com/office/officeart/2009/layout/CirclePictureHierarchy"/>
    <dgm:cxn modelId="{A5894B24-71AA-334D-905F-B264ECBA4ACA}" type="presParOf" srcId="{2EB74E11-D41B-5541-B530-7C11F853506B}" destId="{8580FE7E-0B41-B84E-8909-A1481358AEFA}" srcOrd="1" destOrd="0" presId="urn:microsoft.com/office/officeart/2009/layout/CirclePictureHierarchy"/>
    <dgm:cxn modelId="{F5729009-9F03-F448-A3B3-534BC06B4E16}" type="presParOf" srcId="{D8B7C942-F183-9F47-BEB5-4806C760CEF2}" destId="{45FF90D2-F680-9348-B4D6-BE25A0D1818E}" srcOrd="1" destOrd="0" presId="urn:microsoft.com/office/officeart/2009/layout/CirclePictureHierarchy"/>
    <dgm:cxn modelId="{FEEA156F-3769-EB4E-B8E0-7FF47DEB2E41}" type="presParOf" srcId="{45FF90D2-F680-9348-B4D6-BE25A0D1818E}" destId="{84443FF3-F1D5-E840-A62A-CF9780C4CFAC}" srcOrd="0" destOrd="0" presId="urn:microsoft.com/office/officeart/2009/layout/CirclePictureHierarchy"/>
    <dgm:cxn modelId="{062622A3-8E9B-9741-9465-D41678175594}" type="presParOf" srcId="{45FF90D2-F680-9348-B4D6-BE25A0D1818E}" destId="{CC589145-82A3-EA41-9BF5-E46DAE5B366C}" srcOrd="1" destOrd="0" presId="urn:microsoft.com/office/officeart/2009/layout/CirclePictureHierarchy"/>
    <dgm:cxn modelId="{7D2ED154-3C8A-6745-8512-733C9A79B9D2}" type="presParOf" srcId="{CC589145-82A3-EA41-9BF5-E46DAE5B366C}" destId="{4EFA6676-7115-7A4E-A940-0C0AE4A6882D}" srcOrd="0" destOrd="0" presId="urn:microsoft.com/office/officeart/2009/layout/CirclePictureHierarchy"/>
    <dgm:cxn modelId="{35E98E43-7DD0-D54C-A07B-3F3B3559B587}" type="presParOf" srcId="{4EFA6676-7115-7A4E-A940-0C0AE4A6882D}" destId="{7D062425-A389-534F-B61F-1B1E149526F3}" srcOrd="0" destOrd="0" presId="urn:microsoft.com/office/officeart/2009/layout/CirclePictureHierarchy"/>
    <dgm:cxn modelId="{379830FC-7111-2242-88E8-003881DB06DE}" type="presParOf" srcId="{4EFA6676-7115-7A4E-A940-0C0AE4A6882D}" destId="{73805BF9-9615-D84E-8688-0DDA854C9E7F}" srcOrd="1" destOrd="0" presId="urn:microsoft.com/office/officeart/2009/layout/CirclePictureHierarchy"/>
    <dgm:cxn modelId="{420C2616-2457-964D-B5F7-D59D43CB221F}" type="presParOf" srcId="{CC589145-82A3-EA41-9BF5-E46DAE5B366C}" destId="{3F576DA4-6FFE-904E-A413-B6C0F324474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CEB96B-9086-D640-907E-5DD179FF5BCB}"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3562089D-517A-D644-98C0-D8C18690CF83}">
      <dgm:prSet phldrT="[Text]"/>
      <dgm:spPr/>
      <dgm:t>
        <a:bodyPr/>
        <a:lstStyle/>
        <a:p>
          <a:r>
            <a:rPr lang="en-US" dirty="0"/>
            <a:t>State</a:t>
          </a:r>
        </a:p>
      </dgm:t>
    </dgm:pt>
    <dgm:pt modelId="{86A2AFB6-4E01-0F43-8545-4D1BCEB53405}" type="parTrans" cxnId="{AEF4E0E1-E2AC-AB45-A1C2-AE4951014BF8}">
      <dgm:prSet/>
      <dgm:spPr/>
      <dgm:t>
        <a:bodyPr/>
        <a:lstStyle/>
        <a:p>
          <a:endParaRPr lang="en-US"/>
        </a:p>
      </dgm:t>
    </dgm:pt>
    <dgm:pt modelId="{54855B2E-DCB1-DA44-ADC9-6FC181C1213F}" type="sibTrans" cxnId="{AEF4E0E1-E2AC-AB45-A1C2-AE4951014BF8}">
      <dgm:prSet/>
      <dgm:spPr/>
      <dgm:t>
        <a:bodyPr/>
        <a:lstStyle/>
        <a:p>
          <a:endParaRPr lang="en-US"/>
        </a:p>
      </dgm:t>
    </dgm:pt>
    <dgm:pt modelId="{264518BC-AF9E-ED4D-92E6-777EE0DC6EAC}">
      <dgm:prSet phldrT="[Text]"/>
      <dgm:spPr/>
      <dgm:t>
        <a:bodyPr/>
        <a:lstStyle/>
        <a:p>
          <a:r>
            <a:rPr lang="en-US" dirty="0"/>
            <a:t>County</a:t>
          </a:r>
        </a:p>
      </dgm:t>
    </dgm:pt>
    <dgm:pt modelId="{859F11E1-19F0-894F-BCB9-F5B9437F7C4D}" type="parTrans" cxnId="{C524E55F-F09D-194F-9E7D-407C5B6E29C1}">
      <dgm:prSet/>
      <dgm:spPr/>
      <dgm:t>
        <a:bodyPr/>
        <a:lstStyle/>
        <a:p>
          <a:endParaRPr lang="en-US"/>
        </a:p>
      </dgm:t>
    </dgm:pt>
    <dgm:pt modelId="{410ECE3E-DBB3-0347-8F9B-9C06E57B39BF}" type="sibTrans" cxnId="{C524E55F-F09D-194F-9E7D-407C5B6E29C1}">
      <dgm:prSet/>
      <dgm:spPr/>
      <dgm:t>
        <a:bodyPr/>
        <a:lstStyle/>
        <a:p>
          <a:endParaRPr lang="en-US"/>
        </a:p>
      </dgm:t>
    </dgm:pt>
    <dgm:pt modelId="{3C357F13-3BE1-B041-A4F0-CC8FA27ADEF7}">
      <dgm:prSet phldrT="[Text]"/>
      <dgm:spPr/>
      <dgm:t>
        <a:bodyPr/>
        <a:lstStyle/>
        <a:p>
          <a:r>
            <a:rPr lang="en-US" dirty="0"/>
            <a:t>City/Town*</a:t>
          </a:r>
        </a:p>
      </dgm:t>
    </dgm:pt>
    <dgm:pt modelId="{3E211B06-C4CF-644F-9282-73C15E5DCB7A}" type="parTrans" cxnId="{7B10F21B-2D8F-9444-8EDC-E56DFEE22CC7}">
      <dgm:prSet/>
      <dgm:spPr/>
      <dgm:t>
        <a:bodyPr/>
        <a:lstStyle/>
        <a:p>
          <a:endParaRPr lang="en-US"/>
        </a:p>
      </dgm:t>
    </dgm:pt>
    <dgm:pt modelId="{287F568E-90C4-0E48-828F-C9DA34BDF724}" type="sibTrans" cxnId="{7B10F21B-2D8F-9444-8EDC-E56DFEE22CC7}">
      <dgm:prSet/>
      <dgm:spPr/>
      <dgm:t>
        <a:bodyPr/>
        <a:lstStyle/>
        <a:p>
          <a:endParaRPr lang="en-US"/>
        </a:p>
      </dgm:t>
    </dgm:pt>
    <dgm:pt modelId="{DEB8E103-073F-1B4C-8225-CB675069B67F}">
      <dgm:prSet phldrT="[Text]"/>
      <dgm:spPr/>
      <dgm:t>
        <a:bodyPr/>
        <a:lstStyle/>
        <a:p>
          <a:r>
            <a:rPr lang="en-US" dirty="0"/>
            <a:t>Village**</a:t>
          </a:r>
        </a:p>
      </dgm:t>
    </dgm:pt>
    <dgm:pt modelId="{BE8583D2-A4E8-964E-A6E1-E94C02DC18AF}" type="parTrans" cxnId="{DE7F2A00-3AA1-7640-A32B-CF7410E19913}">
      <dgm:prSet/>
      <dgm:spPr/>
      <dgm:t>
        <a:bodyPr/>
        <a:lstStyle/>
        <a:p>
          <a:endParaRPr lang="en-US"/>
        </a:p>
      </dgm:t>
    </dgm:pt>
    <dgm:pt modelId="{086670FB-7323-2444-AD97-7C8DF2FC39AE}" type="sibTrans" cxnId="{DE7F2A00-3AA1-7640-A32B-CF7410E19913}">
      <dgm:prSet/>
      <dgm:spPr/>
      <dgm:t>
        <a:bodyPr/>
        <a:lstStyle/>
        <a:p>
          <a:endParaRPr lang="en-US"/>
        </a:p>
      </dgm:t>
    </dgm:pt>
    <dgm:pt modelId="{A567B769-F017-1741-BB0D-6F1E84C607F4}" type="pres">
      <dgm:prSet presAssocID="{DACEB96B-9086-D640-907E-5DD179FF5BCB}" presName="hierChild1" presStyleCnt="0">
        <dgm:presLayoutVars>
          <dgm:chPref val="1"/>
          <dgm:dir/>
          <dgm:animOne val="branch"/>
          <dgm:animLvl val="lvl"/>
          <dgm:resizeHandles/>
        </dgm:presLayoutVars>
      </dgm:prSet>
      <dgm:spPr/>
    </dgm:pt>
    <dgm:pt modelId="{CC08C200-2CB6-6B4B-86BC-0906C12111AF}" type="pres">
      <dgm:prSet presAssocID="{3562089D-517A-D644-98C0-D8C18690CF83}" presName="hierRoot1" presStyleCnt="0"/>
      <dgm:spPr/>
    </dgm:pt>
    <dgm:pt modelId="{786B7C92-3D1F-2A42-B83B-EFAA0D69FAE4}" type="pres">
      <dgm:prSet presAssocID="{3562089D-517A-D644-98C0-D8C18690CF83}" presName="composite" presStyleCnt="0"/>
      <dgm:spPr/>
    </dgm:pt>
    <dgm:pt modelId="{539B4052-81D9-834D-86D3-AC7FD5CEF5B8}" type="pres">
      <dgm:prSet presAssocID="{3562089D-517A-D644-98C0-D8C18690CF83}" presName="image" presStyleLbl="node0" presStyleIdx="0" presStyleCnt="1" custScaleX="10014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tx1"/>
          </a:solidFill>
        </a:ln>
      </dgm:spPr>
    </dgm:pt>
    <dgm:pt modelId="{3C0F1027-12A6-DF4D-84CA-C47DD9807E9A}" type="pres">
      <dgm:prSet presAssocID="{3562089D-517A-D644-98C0-D8C18690CF83}" presName="text" presStyleLbl="revTx" presStyleIdx="0" presStyleCnt="4">
        <dgm:presLayoutVars>
          <dgm:chPref val="3"/>
        </dgm:presLayoutVars>
      </dgm:prSet>
      <dgm:spPr/>
    </dgm:pt>
    <dgm:pt modelId="{357E37CD-357C-3640-AB45-F21F7F57EE96}" type="pres">
      <dgm:prSet presAssocID="{3562089D-517A-D644-98C0-D8C18690CF83}" presName="hierChild2" presStyleCnt="0"/>
      <dgm:spPr/>
    </dgm:pt>
    <dgm:pt modelId="{EE61B661-6EEA-9C4B-BB7B-FFD711A0063E}" type="pres">
      <dgm:prSet presAssocID="{859F11E1-19F0-894F-BCB9-F5B9437F7C4D}" presName="Name10" presStyleLbl="parChTrans1D2" presStyleIdx="0" presStyleCnt="1"/>
      <dgm:spPr/>
    </dgm:pt>
    <dgm:pt modelId="{AAA5E00B-CE8C-6F4F-B20A-105F38D80C95}" type="pres">
      <dgm:prSet presAssocID="{264518BC-AF9E-ED4D-92E6-777EE0DC6EAC}" presName="hierRoot2" presStyleCnt="0"/>
      <dgm:spPr/>
    </dgm:pt>
    <dgm:pt modelId="{FE149E8C-4519-2E45-81FE-9865A78D95F6}" type="pres">
      <dgm:prSet presAssocID="{264518BC-AF9E-ED4D-92E6-777EE0DC6EAC}" presName="composite2" presStyleCnt="0"/>
      <dgm:spPr/>
    </dgm:pt>
    <dgm:pt modelId="{2379C447-D6E7-9A4C-9656-C1F0726303EE}" type="pres">
      <dgm:prSet presAssocID="{264518BC-AF9E-ED4D-92E6-777EE0DC6EAC}" presName="image2" presStyleLbl="node2"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tx1"/>
          </a:solidFill>
        </a:ln>
      </dgm:spPr>
    </dgm:pt>
    <dgm:pt modelId="{35F4066C-8DD8-E949-B3E3-D2492B401D2D}" type="pres">
      <dgm:prSet presAssocID="{264518BC-AF9E-ED4D-92E6-777EE0DC6EAC}" presName="text2" presStyleLbl="revTx" presStyleIdx="1" presStyleCnt="4">
        <dgm:presLayoutVars>
          <dgm:chPref val="3"/>
        </dgm:presLayoutVars>
      </dgm:prSet>
      <dgm:spPr/>
    </dgm:pt>
    <dgm:pt modelId="{B813CFC5-618E-7B45-9B15-615A5BAD4014}" type="pres">
      <dgm:prSet presAssocID="{264518BC-AF9E-ED4D-92E6-777EE0DC6EAC}" presName="hierChild3" presStyleCnt="0"/>
      <dgm:spPr/>
    </dgm:pt>
    <dgm:pt modelId="{7541ECC1-BD7D-B243-9487-859B946976A5}" type="pres">
      <dgm:prSet presAssocID="{3E211B06-C4CF-644F-9282-73C15E5DCB7A}" presName="Name17" presStyleLbl="parChTrans1D3" presStyleIdx="0" presStyleCnt="1"/>
      <dgm:spPr/>
    </dgm:pt>
    <dgm:pt modelId="{D8B7C942-F183-9F47-BEB5-4806C760CEF2}" type="pres">
      <dgm:prSet presAssocID="{3C357F13-3BE1-B041-A4F0-CC8FA27ADEF7}" presName="hierRoot3" presStyleCnt="0"/>
      <dgm:spPr/>
    </dgm:pt>
    <dgm:pt modelId="{2EB74E11-D41B-5541-B530-7C11F853506B}" type="pres">
      <dgm:prSet presAssocID="{3C357F13-3BE1-B041-A4F0-CC8FA27ADEF7}" presName="composite3" presStyleCnt="0"/>
      <dgm:spPr/>
    </dgm:pt>
    <dgm:pt modelId="{6424DAE9-825A-8147-A583-374BF9CE55C9}" type="pres">
      <dgm:prSet presAssocID="{3C357F13-3BE1-B041-A4F0-CC8FA27ADEF7}" presName="image3" presStyleLbl="node3" presStyleIdx="0" presStyleCnt="1"/>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chemeClr val="tx1"/>
          </a:solidFill>
        </a:ln>
      </dgm:spPr>
    </dgm:pt>
    <dgm:pt modelId="{8580FE7E-0B41-B84E-8909-A1481358AEFA}" type="pres">
      <dgm:prSet presAssocID="{3C357F13-3BE1-B041-A4F0-CC8FA27ADEF7}" presName="text3" presStyleLbl="revTx" presStyleIdx="2" presStyleCnt="4">
        <dgm:presLayoutVars>
          <dgm:chPref val="3"/>
        </dgm:presLayoutVars>
      </dgm:prSet>
      <dgm:spPr/>
    </dgm:pt>
    <dgm:pt modelId="{45FF90D2-F680-9348-B4D6-BE25A0D1818E}" type="pres">
      <dgm:prSet presAssocID="{3C357F13-3BE1-B041-A4F0-CC8FA27ADEF7}" presName="hierChild4" presStyleCnt="0"/>
      <dgm:spPr/>
    </dgm:pt>
    <dgm:pt modelId="{84443FF3-F1D5-E840-A62A-CF9780C4CFAC}" type="pres">
      <dgm:prSet presAssocID="{BE8583D2-A4E8-964E-A6E1-E94C02DC18AF}" presName="Name23" presStyleLbl="parChTrans1D4" presStyleIdx="0" presStyleCnt="1"/>
      <dgm:spPr/>
    </dgm:pt>
    <dgm:pt modelId="{CC589145-82A3-EA41-9BF5-E46DAE5B366C}" type="pres">
      <dgm:prSet presAssocID="{DEB8E103-073F-1B4C-8225-CB675069B67F}" presName="hierRoot4" presStyleCnt="0"/>
      <dgm:spPr/>
    </dgm:pt>
    <dgm:pt modelId="{4EFA6676-7115-7A4E-A940-0C0AE4A6882D}" type="pres">
      <dgm:prSet presAssocID="{DEB8E103-073F-1B4C-8225-CB675069B67F}" presName="composite4" presStyleCnt="0"/>
      <dgm:spPr/>
    </dgm:pt>
    <dgm:pt modelId="{7D062425-A389-534F-B61F-1B1E149526F3}" type="pres">
      <dgm:prSet presAssocID="{DEB8E103-073F-1B4C-8225-CB675069B67F}" presName="image4" presStyleLbl="node4" presStyleIdx="0" presStyleCnt="1"/>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solidFill>
            <a:schemeClr val="tx1"/>
          </a:solidFill>
        </a:ln>
      </dgm:spPr>
    </dgm:pt>
    <dgm:pt modelId="{73805BF9-9615-D84E-8688-0DDA854C9E7F}" type="pres">
      <dgm:prSet presAssocID="{DEB8E103-073F-1B4C-8225-CB675069B67F}" presName="text4" presStyleLbl="revTx" presStyleIdx="3" presStyleCnt="4">
        <dgm:presLayoutVars>
          <dgm:chPref val="3"/>
        </dgm:presLayoutVars>
      </dgm:prSet>
      <dgm:spPr/>
    </dgm:pt>
    <dgm:pt modelId="{3F576DA4-6FFE-904E-A413-B6C0F324474D}" type="pres">
      <dgm:prSet presAssocID="{DEB8E103-073F-1B4C-8225-CB675069B67F}" presName="hierChild5" presStyleCnt="0"/>
      <dgm:spPr/>
    </dgm:pt>
  </dgm:ptLst>
  <dgm:cxnLst>
    <dgm:cxn modelId="{DE7F2A00-3AA1-7640-A32B-CF7410E19913}" srcId="{3C357F13-3BE1-B041-A4F0-CC8FA27ADEF7}" destId="{DEB8E103-073F-1B4C-8225-CB675069B67F}" srcOrd="0" destOrd="0" parTransId="{BE8583D2-A4E8-964E-A6E1-E94C02DC18AF}" sibTransId="{086670FB-7323-2444-AD97-7C8DF2FC39AE}"/>
    <dgm:cxn modelId="{7B10F21B-2D8F-9444-8EDC-E56DFEE22CC7}" srcId="{264518BC-AF9E-ED4D-92E6-777EE0DC6EAC}" destId="{3C357F13-3BE1-B041-A4F0-CC8FA27ADEF7}" srcOrd="0" destOrd="0" parTransId="{3E211B06-C4CF-644F-9282-73C15E5DCB7A}" sibTransId="{287F568E-90C4-0E48-828F-C9DA34BDF724}"/>
    <dgm:cxn modelId="{3CFFF42E-6071-7749-828F-1CE70D4066E0}" type="presOf" srcId="{859F11E1-19F0-894F-BCB9-F5B9437F7C4D}" destId="{EE61B661-6EEA-9C4B-BB7B-FFD711A0063E}" srcOrd="0" destOrd="0" presId="urn:microsoft.com/office/officeart/2009/layout/CirclePictureHierarchy"/>
    <dgm:cxn modelId="{F9CB9F51-7588-2846-A3E1-16E85ABE0741}" type="presOf" srcId="{3E211B06-C4CF-644F-9282-73C15E5DCB7A}" destId="{7541ECC1-BD7D-B243-9487-859B946976A5}" srcOrd="0" destOrd="0" presId="urn:microsoft.com/office/officeart/2009/layout/CirclePictureHierarchy"/>
    <dgm:cxn modelId="{C8207A53-8786-1F43-B1C3-EF27485B8300}" type="presOf" srcId="{3562089D-517A-D644-98C0-D8C18690CF83}" destId="{3C0F1027-12A6-DF4D-84CA-C47DD9807E9A}" srcOrd="0" destOrd="0" presId="urn:microsoft.com/office/officeart/2009/layout/CirclePictureHierarchy"/>
    <dgm:cxn modelId="{C524E55F-F09D-194F-9E7D-407C5B6E29C1}" srcId="{3562089D-517A-D644-98C0-D8C18690CF83}" destId="{264518BC-AF9E-ED4D-92E6-777EE0DC6EAC}" srcOrd="0" destOrd="0" parTransId="{859F11E1-19F0-894F-BCB9-F5B9437F7C4D}" sibTransId="{410ECE3E-DBB3-0347-8F9B-9C06E57B39BF}"/>
    <dgm:cxn modelId="{A0CA566C-5245-B245-B507-41AD7033165A}" type="presOf" srcId="{DACEB96B-9086-D640-907E-5DD179FF5BCB}" destId="{A567B769-F017-1741-BB0D-6F1E84C607F4}" srcOrd="0" destOrd="0" presId="urn:microsoft.com/office/officeart/2009/layout/CirclePictureHierarchy"/>
    <dgm:cxn modelId="{1E67BE7B-ECE6-5D4D-87D9-103A997475B5}" type="presOf" srcId="{3C357F13-3BE1-B041-A4F0-CC8FA27ADEF7}" destId="{8580FE7E-0B41-B84E-8909-A1481358AEFA}" srcOrd="0" destOrd="0" presId="urn:microsoft.com/office/officeart/2009/layout/CirclePictureHierarchy"/>
    <dgm:cxn modelId="{49C3A980-0ECD-9E49-A256-631716A3D129}" type="presOf" srcId="{264518BC-AF9E-ED4D-92E6-777EE0DC6EAC}" destId="{35F4066C-8DD8-E949-B3E3-D2492B401D2D}" srcOrd="0" destOrd="0" presId="urn:microsoft.com/office/officeart/2009/layout/CirclePictureHierarchy"/>
    <dgm:cxn modelId="{AEF4E0E1-E2AC-AB45-A1C2-AE4951014BF8}" srcId="{DACEB96B-9086-D640-907E-5DD179FF5BCB}" destId="{3562089D-517A-D644-98C0-D8C18690CF83}" srcOrd="0" destOrd="0" parTransId="{86A2AFB6-4E01-0F43-8545-4D1BCEB53405}" sibTransId="{54855B2E-DCB1-DA44-ADC9-6FC181C1213F}"/>
    <dgm:cxn modelId="{6EB869E5-5F2A-CD4C-A6F0-F16C073B98F4}" type="presOf" srcId="{DEB8E103-073F-1B4C-8225-CB675069B67F}" destId="{73805BF9-9615-D84E-8688-0DDA854C9E7F}" srcOrd="0" destOrd="0" presId="urn:microsoft.com/office/officeart/2009/layout/CirclePictureHierarchy"/>
    <dgm:cxn modelId="{704D81F5-17A4-3B45-99C5-82A754C27E04}" type="presOf" srcId="{BE8583D2-A4E8-964E-A6E1-E94C02DC18AF}" destId="{84443FF3-F1D5-E840-A62A-CF9780C4CFAC}" srcOrd="0" destOrd="0" presId="urn:microsoft.com/office/officeart/2009/layout/CirclePictureHierarchy"/>
    <dgm:cxn modelId="{C9510029-DE4B-A64D-B349-7FBF3FA5BB78}" type="presParOf" srcId="{A567B769-F017-1741-BB0D-6F1E84C607F4}" destId="{CC08C200-2CB6-6B4B-86BC-0906C12111AF}" srcOrd="0" destOrd="0" presId="urn:microsoft.com/office/officeart/2009/layout/CirclePictureHierarchy"/>
    <dgm:cxn modelId="{36BB4E78-F2C1-EE49-AD12-8036B5A4AA9B}" type="presParOf" srcId="{CC08C200-2CB6-6B4B-86BC-0906C12111AF}" destId="{786B7C92-3D1F-2A42-B83B-EFAA0D69FAE4}" srcOrd="0" destOrd="0" presId="urn:microsoft.com/office/officeart/2009/layout/CirclePictureHierarchy"/>
    <dgm:cxn modelId="{AC3EE8B2-9E48-BD4F-83CA-0639F16A3D42}" type="presParOf" srcId="{786B7C92-3D1F-2A42-B83B-EFAA0D69FAE4}" destId="{539B4052-81D9-834D-86D3-AC7FD5CEF5B8}" srcOrd="0" destOrd="0" presId="urn:microsoft.com/office/officeart/2009/layout/CirclePictureHierarchy"/>
    <dgm:cxn modelId="{614E92CB-417E-AF44-8BB1-856B635F80A2}" type="presParOf" srcId="{786B7C92-3D1F-2A42-B83B-EFAA0D69FAE4}" destId="{3C0F1027-12A6-DF4D-84CA-C47DD9807E9A}" srcOrd="1" destOrd="0" presId="urn:microsoft.com/office/officeart/2009/layout/CirclePictureHierarchy"/>
    <dgm:cxn modelId="{B081ED8A-1459-F546-9421-5C38EAFE7F10}" type="presParOf" srcId="{CC08C200-2CB6-6B4B-86BC-0906C12111AF}" destId="{357E37CD-357C-3640-AB45-F21F7F57EE96}" srcOrd="1" destOrd="0" presId="urn:microsoft.com/office/officeart/2009/layout/CirclePictureHierarchy"/>
    <dgm:cxn modelId="{003D5D4C-FD5D-0F44-A21D-608DBC8DE5F7}" type="presParOf" srcId="{357E37CD-357C-3640-AB45-F21F7F57EE96}" destId="{EE61B661-6EEA-9C4B-BB7B-FFD711A0063E}" srcOrd="0" destOrd="0" presId="urn:microsoft.com/office/officeart/2009/layout/CirclePictureHierarchy"/>
    <dgm:cxn modelId="{E3414BD1-A3B7-DE4A-831A-40270FAA0DE2}" type="presParOf" srcId="{357E37CD-357C-3640-AB45-F21F7F57EE96}" destId="{AAA5E00B-CE8C-6F4F-B20A-105F38D80C95}" srcOrd="1" destOrd="0" presId="urn:microsoft.com/office/officeart/2009/layout/CirclePictureHierarchy"/>
    <dgm:cxn modelId="{7263AD8C-B53A-6345-B5DF-0B1E79B4DD50}" type="presParOf" srcId="{AAA5E00B-CE8C-6F4F-B20A-105F38D80C95}" destId="{FE149E8C-4519-2E45-81FE-9865A78D95F6}" srcOrd="0" destOrd="0" presId="urn:microsoft.com/office/officeart/2009/layout/CirclePictureHierarchy"/>
    <dgm:cxn modelId="{BB30D4C0-9D3F-2D4E-B594-76D5E23510BA}" type="presParOf" srcId="{FE149E8C-4519-2E45-81FE-9865A78D95F6}" destId="{2379C447-D6E7-9A4C-9656-C1F0726303EE}" srcOrd="0" destOrd="0" presId="urn:microsoft.com/office/officeart/2009/layout/CirclePictureHierarchy"/>
    <dgm:cxn modelId="{A90D72CE-25BC-AA44-B3A3-AB3015515C95}" type="presParOf" srcId="{FE149E8C-4519-2E45-81FE-9865A78D95F6}" destId="{35F4066C-8DD8-E949-B3E3-D2492B401D2D}" srcOrd="1" destOrd="0" presId="urn:microsoft.com/office/officeart/2009/layout/CirclePictureHierarchy"/>
    <dgm:cxn modelId="{30E03AB1-3F17-5D43-ABA8-9305F3C3CD27}" type="presParOf" srcId="{AAA5E00B-CE8C-6F4F-B20A-105F38D80C95}" destId="{B813CFC5-618E-7B45-9B15-615A5BAD4014}" srcOrd="1" destOrd="0" presId="urn:microsoft.com/office/officeart/2009/layout/CirclePictureHierarchy"/>
    <dgm:cxn modelId="{1F8A670F-63CB-034F-A780-6F1AA3F802CE}" type="presParOf" srcId="{B813CFC5-618E-7B45-9B15-615A5BAD4014}" destId="{7541ECC1-BD7D-B243-9487-859B946976A5}" srcOrd="0" destOrd="0" presId="urn:microsoft.com/office/officeart/2009/layout/CirclePictureHierarchy"/>
    <dgm:cxn modelId="{154C0052-73B1-D94E-93DC-1966134117E5}" type="presParOf" srcId="{B813CFC5-618E-7B45-9B15-615A5BAD4014}" destId="{D8B7C942-F183-9F47-BEB5-4806C760CEF2}" srcOrd="1" destOrd="0" presId="urn:microsoft.com/office/officeart/2009/layout/CirclePictureHierarchy"/>
    <dgm:cxn modelId="{A570E5FD-B1E9-164B-A7F0-633027BD291E}" type="presParOf" srcId="{D8B7C942-F183-9F47-BEB5-4806C760CEF2}" destId="{2EB74E11-D41B-5541-B530-7C11F853506B}" srcOrd="0" destOrd="0" presId="urn:microsoft.com/office/officeart/2009/layout/CirclePictureHierarchy"/>
    <dgm:cxn modelId="{8A4EFE79-C3BD-3F42-939F-2BFE1EEE08BB}" type="presParOf" srcId="{2EB74E11-D41B-5541-B530-7C11F853506B}" destId="{6424DAE9-825A-8147-A583-374BF9CE55C9}" srcOrd="0" destOrd="0" presId="urn:microsoft.com/office/officeart/2009/layout/CirclePictureHierarchy"/>
    <dgm:cxn modelId="{A5894B24-71AA-334D-905F-B264ECBA4ACA}" type="presParOf" srcId="{2EB74E11-D41B-5541-B530-7C11F853506B}" destId="{8580FE7E-0B41-B84E-8909-A1481358AEFA}" srcOrd="1" destOrd="0" presId="urn:microsoft.com/office/officeart/2009/layout/CirclePictureHierarchy"/>
    <dgm:cxn modelId="{F5729009-9F03-F448-A3B3-534BC06B4E16}" type="presParOf" srcId="{D8B7C942-F183-9F47-BEB5-4806C760CEF2}" destId="{45FF90D2-F680-9348-B4D6-BE25A0D1818E}" srcOrd="1" destOrd="0" presId="urn:microsoft.com/office/officeart/2009/layout/CirclePictureHierarchy"/>
    <dgm:cxn modelId="{FEEA156F-3769-EB4E-B8E0-7FF47DEB2E41}" type="presParOf" srcId="{45FF90D2-F680-9348-B4D6-BE25A0D1818E}" destId="{84443FF3-F1D5-E840-A62A-CF9780C4CFAC}" srcOrd="0" destOrd="0" presId="urn:microsoft.com/office/officeart/2009/layout/CirclePictureHierarchy"/>
    <dgm:cxn modelId="{062622A3-8E9B-9741-9465-D41678175594}" type="presParOf" srcId="{45FF90D2-F680-9348-B4D6-BE25A0D1818E}" destId="{CC589145-82A3-EA41-9BF5-E46DAE5B366C}" srcOrd="1" destOrd="0" presId="urn:microsoft.com/office/officeart/2009/layout/CirclePictureHierarchy"/>
    <dgm:cxn modelId="{7D2ED154-3C8A-6745-8512-733C9A79B9D2}" type="presParOf" srcId="{CC589145-82A3-EA41-9BF5-E46DAE5B366C}" destId="{4EFA6676-7115-7A4E-A940-0C0AE4A6882D}" srcOrd="0" destOrd="0" presId="urn:microsoft.com/office/officeart/2009/layout/CirclePictureHierarchy"/>
    <dgm:cxn modelId="{35E98E43-7DD0-D54C-A07B-3F3B3559B587}" type="presParOf" srcId="{4EFA6676-7115-7A4E-A940-0C0AE4A6882D}" destId="{7D062425-A389-534F-B61F-1B1E149526F3}" srcOrd="0" destOrd="0" presId="urn:microsoft.com/office/officeart/2009/layout/CirclePictureHierarchy"/>
    <dgm:cxn modelId="{379830FC-7111-2242-88E8-003881DB06DE}" type="presParOf" srcId="{4EFA6676-7115-7A4E-A940-0C0AE4A6882D}" destId="{73805BF9-9615-D84E-8688-0DDA854C9E7F}" srcOrd="1" destOrd="0" presId="urn:microsoft.com/office/officeart/2009/layout/CirclePictureHierarchy"/>
    <dgm:cxn modelId="{420C2616-2457-964D-B5F7-D59D43CB221F}" type="presParOf" srcId="{CC589145-82A3-EA41-9BF5-E46DAE5B366C}" destId="{3F576DA4-6FFE-904E-A413-B6C0F324474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43FF3-F1D5-E840-A62A-CF9780C4CFAC}">
      <dsp:nvSpPr>
        <dsp:cNvPr id="0" name=""/>
        <dsp:cNvSpPr/>
      </dsp:nvSpPr>
      <dsp:spPr>
        <a:xfrm>
          <a:off x="1209669" y="3760999"/>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41ECC1-BD7D-B243-9487-859B946976A5}">
      <dsp:nvSpPr>
        <dsp:cNvPr id="0" name=""/>
        <dsp:cNvSpPr/>
      </dsp:nvSpPr>
      <dsp:spPr>
        <a:xfrm>
          <a:off x="1209669" y="2417065"/>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61B661-6EEA-9C4B-BB7B-FFD711A0063E}">
      <dsp:nvSpPr>
        <dsp:cNvPr id="0" name=""/>
        <dsp:cNvSpPr/>
      </dsp:nvSpPr>
      <dsp:spPr>
        <a:xfrm>
          <a:off x="1209669" y="1073131"/>
          <a:ext cx="91440" cy="321930"/>
        </a:xfrm>
        <a:custGeom>
          <a:avLst/>
          <a:gdLst/>
          <a:ahLst/>
          <a:cxnLst/>
          <a:rect l="0" t="0" r="0" b="0"/>
          <a:pathLst>
            <a:path>
              <a:moveTo>
                <a:pt x="46100" y="0"/>
              </a:moveTo>
              <a:lnTo>
                <a:pt x="46100" y="162242"/>
              </a:lnTo>
              <a:lnTo>
                <a:pt x="45720" y="162242"/>
              </a:lnTo>
              <a:lnTo>
                <a:pt x="45720" y="3219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9B4052-81D9-834D-86D3-AC7FD5CEF5B8}">
      <dsp:nvSpPr>
        <dsp:cNvPr id="0" name=""/>
        <dsp:cNvSpPr/>
      </dsp:nvSpPr>
      <dsp:spPr>
        <a:xfrm>
          <a:off x="744007" y="51128"/>
          <a:ext cx="1023525" cy="10220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F1027-12A6-DF4D-84CA-C47DD9807E9A}">
      <dsp:nvSpPr>
        <dsp:cNvPr id="0" name=""/>
        <dsp:cNvSpPr/>
      </dsp:nvSpPr>
      <dsp:spPr>
        <a:xfrm>
          <a:off x="1766771" y="48573"/>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State</a:t>
          </a:r>
        </a:p>
      </dsp:txBody>
      <dsp:txXfrm>
        <a:off x="1766771" y="48573"/>
        <a:ext cx="1533004" cy="1022002"/>
      </dsp:txXfrm>
    </dsp:sp>
    <dsp:sp modelId="{2379C447-D6E7-9A4C-9656-C1F0726303EE}">
      <dsp:nvSpPr>
        <dsp:cNvPr id="0" name=""/>
        <dsp:cNvSpPr/>
      </dsp:nvSpPr>
      <dsp:spPr>
        <a:xfrm>
          <a:off x="744387" y="1395062"/>
          <a:ext cx="1022002" cy="1022002"/>
        </a:xfrm>
        <a:prstGeom prst="ellipse">
          <a:avLst/>
        </a:prstGeom>
        <a:blipFill>
          <a:blip xmlns:r="http://schemas.openxmlformats.org/officeDocument/2006/relationships" r:embed="rId2">
            <a:alphaModFix amt="0"/>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4066C-8DD8-E949-B3E3-D2492B401D2D}">
      <dsp:nvSpPr>
        <dsp:cNvPr id="0" name=""/>
        <dsp:cNvSpPr/>
      </dsp:nvSpPr>
      <dsp:spPr>
        <a:xfrm>
          <a:off x="1766390" y="1392507"/>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hueOff val="0"/>
                  <a:satOff val="0"/>
                  <a:lumOff val="0"/>
                  <a:alpha val="0"/>
                </a:schemeClr>
              </a:solidFill>
            </a:rPr>
            <a:t>County</a:t>
          </a:r>
        </a:p>
      </dsp:txBody>
      <dsp:txXfrm>
        <a:off x="1766390" y="1392507"/>
        <a:ext cx="1533004" cy="1022002"/>
      </dsp:txXfrm>
    </dsp:sp>
    <dsp:sp modelId="{6424DAE9-825A-8147-A583-374BF9CE55C9}">
      <dsp:nvSpPr>
        <dsp:cNvPr id="0" name=""/>
        <dsp:cNvSpPr/>
      </dsp:nvSpPr>
      <dsp:spPr>
        <a:xfrm>
          <a:off x="744387" y="2738996"/>
          <a:ext cx="1022002" cy="1022002"/>
        </a:xfrm>
        <a:prstGeom prst="ellipse">
          <a:avLst/>
        </a:prstGeom>
        <a:blipFill dpi="0" rotWithShape="1">
          <a:blip xmlns:r="http://schemas.openxmlformats.org/officeDocument/2006/relationships" r:embed="rId3">
            <a:alphaModFix amt="0"/>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0FE7E-0B41-B84E-8909-A1481358AEFA}">
      <dsp:nvSpPr>
        <dsp:cNvPr id="0" name=""/>
        <dsp:cNvSpPr/>
      </dsp:nvSpPr>
      <dsp:spPr>
        <a:xfrm>
          <a:off x="1766390" y="2736441"/>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hueOff val="0"/>
                  <a:satOff val="0"/>
                  <a:lumOff val="0"/>
                  <a:alpha val="0"/>
                </a:schemeClr>
              </a:solidFill>
            </a:rPr>
            <a:t>City/Town*</a:t>
          </a:r>
        </a:p>
      </dsp:txBody>
      <dsp:txXfrm>
        <a:off x="1766390" y="2736441"/>
        <a:ext cx="1533004" cy="1022002"/>
      </dsp:txXfrm>
    </dsp:sp>
    <dsp:sp modelId="{7D062425-A389-534F-B61F-1B1E149526F3}">
      <dsp:nvSpPr>
        <dsp:cNvPr id="0" name=""/>
        <dsp:cNvSpPr/>
      </dsp:nvSpPr>
      <dsp:spPr>
        <a:xfrm>
          <a:off x="744387" y="4082930"/>
          <a:ext cx="1022002" cy="1022002"/>
        </a:xfrm>
        <a:prstGeom prst="ellipse">
          <a:avLst/>
        </a:prstGeom>
        <a:blipFill dpi="0" rotWithShape="1">
          <a:blip xmlns:r="http://schemas.openxmlformats.org/officeDocument/2006/relationships" r:embed="rId4">
            <a:alphaModFix amt="0"/>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05BF9-9615-D84E-8688-0DDA854C9E7F}">
      <dsp:nvSpPr>
        <dsp:cNvPr id="0" name=""/>
        <dsp:cNvSpPr/>
      </dsp:nvSpPr>
      <dsp:spPr>
        <a:xfrm>
          <a:off x="1766390" y="4080375"/>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hueOff val="0"/>
                  <a:satOff val="0"/>
                  <a:lumOff val="0"/>
                  <a:alpha val="0"/>
                </a:schemeClr>
              </a:solidFill>
            </a:rPr>
            <a:t>Village*</a:t>
          </a:r>
        </a:p>
      </dsp:txBody>
      <dsp:txXfrm>
        <a:off x="1766390" y="4080375"/>
        <a:ext cx="1533004" cy="1022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43FF3-F1D5-E840-A62A-CF9780C4CFAC}">
      <dsp:nvSpPr>
        <dsp:cNvPr id="0" name=""/>
        <dsp:cNvSpPr/>
      </dsp:nvSpPr>
      <dsp:spPr>
        <a:xfrm>
          <a:off x="1209669" y="3760999"/>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41ECC1-BD7D-B243-9487-859B946976A5}">
      <dsp:nvSpPr>
        <dsp:cNvPr id="0" name=""/>
        <dsp:cNvSpPr/>
      </dsp:nvSpPr>
      <dsp:spPr>
        <a:xfrm>
          <a:off x="1209669" y="2417065"/>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61B661-6EEA-9C4B-BB7B-FFD711A0063E}">
      <dsp:nvSpPr>
        <dsp:cNvPr id="0" name=""/>
        <dsp:cNvSpPr/>
      </dsp:nvSpPr>
      <dsp:spPr>
        <a:xfrm>
          <a:off x="1209669" y="1073131"/>
          <a:ext cx="91440" cy="321930"/>
        </a:xfrm>
        <a:custGeom>
          <a:avLst/>
          <a:gdLst/>
          <a:ahLst/>
          <a:cxnLst/>
          <a:rect l="0" t="0" r="0" b="0"/>
          <a:pathLst>
            <a:path>
              <a:moveTo>
                <a:pt x="46100" y="0"/>
              </a:moveTo>
              <a:lnTo>
                <a:pt x="46100" y="162242"/>
              </a:lnTo>
              <a:lnTo>
                <a:pt x="45720" y="162242"/>
              </a:lnTo>
              <a:lnTo>
                <a:pt x="45720" y="3219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9B4052-81D9-834D-86D3-AC7FD5CEF5B8}">
      <dsp:nvSpPr>
        <dsp:cNvPr id="0" name=""/>
        <dsp:cNvSpPr/>
      </dsp:nvSpPr>
      <dsp:spPr>
        <a:xfrm>
          <a:off x="744007" y="51128"/>
          <a:ext cx="1023525" cy="10220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F1027-12A6-DF4D-84CA-C47DD9807E9A}">
      <dsp:nvSpPr>
        <dsp:cNvPr id="0" name=""/>
        <dsp:cNvSpPr/>
      </dsp:nvSpPr>
      <dsp:spPr>
        <a:xfrm>
          <a:off x="1766771" y="48573"/>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State</a:t>
          </a:r>
        </a:p>
      </dsp:txBody>
      <dsp:txXfrm>
        <a:off x="1766771" y="48573"/>
        <a:ext cx="1533004" cy="1022002"/>
      </dsp:txXfrm>
    </dsp:sp>
    <dsp:sp modelId="{2379C447-D6E7-9A4C-9656-C1F0726303EE}">
      <dsp:nvSpPr>
        <dsp:cNvPr id="0" name=""/>
        <dsp:cNvSpPr/>
      </dsp:nvSpPr>
      <dsp:spPr>
        <a:xfrm>
          <a:off x="744387" y="1395062"/>
          <a:ext cx="1022002" cy="102200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4066C-8DD8-E949-B3E3-D2492B401D2D}">
      <dsp:nvSpPr>
        <dsp:cNvPr id="0" name=""/>
        <dsp:cNvSpPr/>
      </dsp:nvSpPr>
      <dsp:spPr>
        <a:xfrm>
          <a:off x="1766390" y="1392507"/>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County</a:t>
          </a:r>
        </a:p>
      </dsp:txBody>
      <dsp:txXfrm>
        <a:off x="1766390" y="1392507"/>
        <a:ext cx="1533004" cy="1022002"/>
      </dsp:txXfrm>
    </dsp:sp>
    <dsp:sp modelId="{6424DAE9-825A-8147-A583-374BF9CE55C9}">
      <dsp:nvSpPr>
        <dsp:cNvPr id="0" name=""/>
        <dsp:cNvSpPr/>
      </dsp:nvSpPr>
      <dsp:spPr>
        <a:xfrm>
          <a:off x="744387" y="2738996"/>
          <a:ext cx="1022002" cy="1022002"/>
        </a:xfrm>
        <a:prstGeom prst="ellipse">
          <a:avLst/>
        </a:prstGeom>
        <a:blipFill dpi="0" rotWithShape="1">
          <a:blip xmlns:r="http://schemas.openxmlformats.org/officeDocument/2006/relationships" r:embed="rId3">
            <a:alphaModFix amt="0"/>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0FE7E-0B41-B84E-8909-A1481358AEFA}">
      <dsp:nvSpPr>
        <dsp:cNvPr id="0" name=""/>
        <dsp:cNvSpPr/>
      </dsp:nvSpPr>
      <dsp:spPr>
        <a:xfrm>
          <a:off x="1766390" y="2736441"/>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hueOff val="0"/>
                  <a:satOff val="0"/>
                  <a:lumOff val="0"/>
                  <a:alpha val="0"/>
                </a:schemeClr>
              </a:solidFill>
            </a:rPr>
            <a:t>City/Town*</a:t>
          </a:r>
        </a:p>
      </dsp:txBody>
      <dsp:txXfrm>
        <a:off x="1766390" y="2736441"/>
        <a:ext cx="1533004" cy="1022002"/>
      </dsp:txXfrm>
    </dsp:sp>
    <dsp:sp modelId="{7D062425-A389-534F-B61F-1B1E149526F3}">
      <dsp:nvSpPr>
        <dsp:cNvPr id="0" name=""/>
        <dsp:cNvSpPr/>
      </dsp:nvSpPr>
      <dsp:spPr>
        <a:xfrm>
          <a:off x="744387" y="4082930"/>
          <a:ext cx="1022002" cy="1022002"/>
        </a:xfrm>
        <a:prstGeom prst="ellipse">
          <a:avLst/>
        </a:prstGeom>
        <a:blipFill dpi="0" rotWithShape="1">
          <a:blip xmlns:r="http://schemas.openxmlformats.org/officeDocument/2006/relationships" r:embed="rId4">
            <a:alphaModFix amt="0"/>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05BF9-9615-D84E-8688-0DDA854C9E7F}">
      <dsp:nvSpPr>
        <dsp:cNvPr id="0" name=""/>
        <dsp:cNvSpPr/>
      </dsp:nvSpPr>
      <dsp:spPr>
        <a:xfrm>
          <a:off x="1766390" y="4080375"/>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hueOff val="0"/>
                  <a:satOff val="0"/>
                  <a:lumOff val="0"/>
                  <a:alpha val="0"/>
                </a:schemeClr>
              </a:solidFill>
            </a:rPr>
            <a:t>Village*</a:t>
          </a:r>
        </a:p>
      </dsp:txBody>
      <dsp:txXfrm>
        <a:off x="1766390" y="4080375"/>
        <a:ext cx="1533004" cy="1022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43FF3-F1D5-E840-A62A-CF9780C4CFAC}">
      <dsp:nvSpPr>
        <dsp:cNvPr id="0" name=""/>
        <dsp:cNvSpPr/>
      </dsp:nvSpPr>
      <dsp:spPr>
        <a:xfrm>
          <a:off x="1209669" y="3760999"/>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41ECC1-BD7D-B243-9487-859B946976A5}">
      <dsp:nvSpPr>
        <dsp:cNvPr id="0" name=""/>
        <dsp:cNvSpPr/>
      </dsp:nvSpPr>
      <dsp:spPr>
        <a:xfrm>
          <a:off x="1209669" y="2417065"/>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61B661-6EEA-9C4B-BB7B-FFD711A0063E}">
      <dsp:nvSpPr>
        <dsp:cNvPr id="0" name=""/>
        <dsp:cNvSpPr/>
      </dsp:nvSpPr>
      <dsp:spPr>
        <a:xfrm>
          <a:off x="1209669" y="1073131"/>
          <a:ext cx="91440" cy="321930"/>
        </a:xfrm>
        <a:custGeom>
          <a:avLst/>
          <a:gdLst/>
          <a:ahLst/>
          <a:cxnLst/>
          <a:rect l="0" t="0" r="0" b="0"/>
          <a:pathLst>
            <a:path>
              <a:moveTo>
                <a:pt x="46100" y="0"/>
              </a:moveTo>
              <a:lnTo>
                <a:pt x="46100" y="162242"/>
              </a:lnTo>
              <a:lnTo>
                <a:pt x="45720" y="162242"/>
              </a:lnTo>
              <a:lnTo>
                <a:pt x="45720" y="3219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9B4052-81D9-834D-86D3-AC7FD5CEF5B8}">
      <dsp:nvSpPr>
        <dsp:cNvPr id="0" name=""/>
        <dsp:cNvSpPr/>
      </dsp:nvSpPr>
      <dsp:spPr>
        <a:xfrm>
          <a:off x="744007" y="51128"/>
          <a:ext cx="1023525" cy="10220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F1027-12A6-DF4D-84CA-C47DD9807E9A}">
      <dsp:nvSpPr>
        <dsp:cNvPr id="0" name=""/>
        <dsp:cNvSpPr/>
      </dsp:nvSpPr>
      <dsp:spPr>
        <a:xfrm>
          <a:off x="1766771" y="48573"/>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State</a:t>
          </a:r>
        </a:p>
      </dsp:txBody>
      <dsp:txXfrm>
        <a:off x="1766771" y="48573"/>
        <a:ext cx="1533004" cy="1022002"/>
      </dsp:txXfrm>
    </dsp:sp>
    <dsp:sp modelId="{2379C447-D6E7-9A4C-9656-C1F0726303EE}">
      <dsp:nvSpPr>
        <dsp:cNvPr id="0" name=""/>
        <dsp:cNvSpPr/>
      </dsp:nvSpPr>
      <dsp:spPr>
        <a:xfrm>
          <a:off x="744387" y="1395062"/>
          <a:ext cx="1022002" cy="102200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4066C-8DD8-E949-B3E3-D2492B401D2D}">
      <dsp:nvSpPr>
        <dsp:cNvPr id="0" name=""/>
        <dsp:cNvSpPr/>
      </dsp:nvSpPr>
      <dsp:spPr>
        <a:xfrm>
          <a:off x="1766390" y="1392507"/>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County</a:t>
          </a:r>
        </a:p>
      </dsp:txBody>
      <dsp:txXfrm>
        <a:off x="1766390" y="1392507"/>
        <a:ext cx="1533004" cy="1022002"/>
      </dsp:txXfrm>
    </dsp:sp>
    <dsp:sp modelId="{6424DAE9-825A-8147-A583-374BF9CE55C9}">
      <dsp:nvSpPr>
        <dsp:cNvPr id="0" name=""/>
        <dsp:cNvSpPr/>
      </dsp:nvSpPr>
      <dsp:spPr>
        <a:xfrm>
          <a:off x="744387" y="2738996"/>
          <a:ext cx="1022002" cy="102200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0FE7E-0B41-B84E-8909-A1481358AEFA}">
      <dsp:nvSpPr>
        <dsp:cNvPr id="0" name=""/>
        <dsp:cNvSpPr/>
      </dsp:nvSpPr>
      <dsp:spPr>
        <a:xfrm>
          <a:off x="1766390" y="2736441"/>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City/Town*</a:t>
          </a:r>
        </a:p>
      </dsp:txBody>
      <dsp:txXfrm>
        <a:off x="1766390" y="2736441"/>
        <a:ext cx="1533004" cy="1022002"/>
      </dsp:txXfrm>
    </dsp:sp>
    <dsp:sp modelId="{7D062425-A389-534F-B61F-1B1E149526F3}">
      <dsp:nvSpPr>
        <dsp:cNvPr id="0" name=""/>
        <dsp:cNvSpPr/>
      </dsp:nvSpPr>
      <dsp:spPr>
        <a:xfrm>
          <a:off x="744387" y="4082930"/>
          <a:ext cx="1022002" cy="1022002"/>
        </a:xfrm>
        <a:prstGeom prst="ellipse">
          <a:avLst/>
        </a:prstGeom>
        <a:blipFill dpi="0" rotWithShape="1">
          <a:blip xmlns:r="http://schemas.openxmlformats.org/officeDocument/2006/relationships" r:embed="rId4">
            <a:alphaModFix amt="0"/>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05BF9-9615-D84E-8688-0DDA854C9E7F}">
      <dsp:nvSpPr>
        <dsp:cNvPr id="0" name=""/>
        <dsp:cNvSpPr/>
      </dsp:nvSpPr>
      <dsp:spPr>
        <a:xfrm>
          <a:off x="1766390" y="4080375"/>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hueOff val="0"/>
                  <a:satOff val="0"/>
                  <a:lumOff val="0"/>
                  <a:alpha val="0"/>
                </a:schemeClr>
              </a:solidFill>
            </a:rPr>
            <a:t>Village*</a:t>
          </a:r>
        </a:p>
      </dsp:txBody>
      <dsp:txXfrm>
        <a:off x="1766390" y="4080375"/>
        <a:ext cx="1533004" cy="1022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43FF3-F1D5-E840-A62A-CF9780C4CFAC}">
      <dsp:nvSpPr>
        <dsp:cNvPr id="0" name=""/>
        <dsp:cNvSpPr/>
      </dsp:nvSpPr>
      <dsp:spPr>
        <a:xfrm>
          <a:off x="1209669" y="3760999"/>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41ECC1-BD7D-B243-9487-859B946976A5}">
      <dsp:nvSpPr>
        <dsp:cNvPr id="0" name=""/>
        <dsp:cNvSpPr/>
      </dsp:nvSpPr>
      <dsp:spPr>
        <a:xfrm>
          <a:off x="1209669" y="2417065"/>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61B661-6EEA-9C4B-BB7B-FFD711A0063E}">
      <dsp:nvSpPr>
        <dsp:cNvPr id="0" name=""/>
        <dsp:cNvSpPr/>
      </dsp:nvSpPr>
      <dsp:spPr>
        <a:xfrm>
          <a:off x="1209669" y="1073131"/>
          <a:ext cx="91440" cy="321930"/>
        </a:xfrm>
        <a:custGeom>
          <a:avLst/>
          <a:gdLst/>
          <a:ahLst/>
          <a:cxnLst/>
          <a:rect l="0" t="0" r="0" b="0"/>
          <a:pathLst>
            <a:path>
              <a:moveTo>
                <a:pt x="46100" y="0"/>
              </a:moveTo>
              <a:lnTo>
                <a:pt x="46100" y="162242"/>
              </a:lnTo>
              <a:lnTo>
                <a:pt x="45720" y="162242"/>
              </a:lnTo>
              <a:lnTo>
                <a:pt x="45720" y="3219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9B4052-81D9-834D-86D3-AC7FD5CEF5B8}">
      <dsp:nvSpPr>
        <dsp:cNvPr id="0" name=""/>
        <dsp:cNvSpPr/>
      </dsp:nvSpPr>
      <dsp:spPr>
        <a:xfrm>
          <a:off x="744007" y="51128"/>
          <a:ext cx="1023525" cy="10220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F1027-12A6-DF4D-84CA-C47DD9807E9A}">
      <dsp:nvSpPr>
        <dsp:cNvPr id="0" name=""/>
        <dsp:cNvSpPr/>
      </dsp:nvSpPr>
      <dsp:spPr>
        <a:xfrm>
          <a:off x="1766771" y="48573"/>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State</a:t>
          </a:r>
        </a:p>
      </dsp:txBody>
      <dsp:txXfrm>
        <a:off x="1766771" y="48573"/>
        <a:ext cx="1533004" cy="1022002"/>
      </dsp:txXfrm>
    </dsp:sp>
    <dsp:sp modelId="{2379C447-D6E7-9A4C-9656-C1F0726303EE}">
      <dsp:nvSpPr>
        <dsp:cNvPr id="0" name=""/>
        <dsp:cNvSpPr/>
      </dsp:nvSpPr>
      <dsp:spPr>
        <a:xfrm>
          <a:off x="744387" y="1395062"/>
          <a:ext cx="1022002" cy="102200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4066C-8DD8-E949-B3E3-D2492B401D2D}">
      <dsp:nvSpPr>
        <dsp:cNvPr id="0" name=""/>
        <dsp:cNvSpPr/>
      </dsp:nvSpPr>
      <dsp:spPr>
        <a:xfrm>
          <a:off x="1766390" y="1392507"/>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County</a:t>
          </a:r>
        </a:p>
      </dsp:txBody>
      <dsp:txXfrm>
        <a:off x="1766390" y="1392507"/>
        <a:ext cx="1533004" cy="1022002"/>
      </dsp:txXfrm>
    </dsp:sp>
    <dsp:sp modelId="{6424DAE9-825A-8147-A583-374BF9CE55C9}">
      <dsp:nvSpPr>
        <dsp:cNvPr id="0" name=""/>
        <dsp:cNvSpPr/>
      </dsp:nvSpPr>
      <dsp:spPr>
        <a:xfrm>
          <a:off x="744387" y="2738996"/>
          <a:ext cx="1022002" cy="102200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0FE7E-0B41-B84E-8909-A1481358AEFA}">
      <dsp:nvSpPr>
        <dsp:cNvPr id="0" name=""/>
        <dsp:cNvSpPr/>
      </dsp:nvSpPr>
      <dsp:spPr>
        <a:xfrm>
          <a:off x="1766390" y="2736441"/>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City/Town*</a:t>
          </a:r>
        </a:p>
      </dsp:txBody>
      <dsp:txXfrm>
        <a:off x="1766390" y="2736441"/>
        <a:ext cx="1533004" cy="1022002"/>
      </dsp:txXfrm>
    </dsp:sp>
    <dsp:sp modelId="{7D062425-A389-534F-B61F-1B1E149526F3}">
      <dsp:nvSpPr>
        <dsp:cNvPr id="0" name=""/>
        <dsp:cNvSpPr/>
      </dsp:nvSpPr>
      <dsp:spPr>
        <a:xfrm>
          <a:off x="744387" y="4082930"/>
          <a:ext cx="1022002" cy="1022002"/>
        </a:xfrm>
        <a:prstGeom prst="ellipse">
          <a:avLst/>
        </a:prstGeom>
        <a:blipFill dpi="0" rotWithShape="1">
          <a:blip xmlns:r="http://schemas.openxmlformats.org/officeDocument/2006/relationships" r:embed="rId4">
            <a:alphaModFix amt="0"/>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05BF9-9615-D84E-8688-0DDA854C9E7F}">
      <dsp:nvSpPr>
        <dsp:cNvPr id="0" name=""/>
        <dsp:cNvSpPr/>
      </dsp:nvSpPr>
      <dsp:spPr>
        <a:xfrm>
          <a:off x="1766390" y="4080375"/>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hueOff val="0"/>
                  <a:satOff val="0"/>
                  <a:lumOff val="0"/>
                  <a:alpha val="0"/>
                </a:schemeClr>
              </a:solidFill>
            </a:rPr>
            <a:t>Village*</a:t>
          </a:r>
        </a:p>
      </dsp:txBody>
      <dsp:txXfrm>
        <a:off x="1766390" y="4080375"/>
        <a:ext cx="1533004" cy="1022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43FF3-F1D5-E840-A62A-CF9780C4CFAC}">
      <dsp:nvSpPr>
        <dsp:cNvPr id="0" name=""/>
        <dsp:cNvSpPr/>
      </dsp:nvSpPr>
      <dsp:spPr>
        <a:xfrm>
          <a:off x="1209669" y="3760999"/>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41ECC1-BD7D-B243-9487-859B946976A5}">
      <dsp:nvSpPr>
        <dsp:cNvPr id="0" name=""/>
        <dsp:cNvSpPr/>
      </dsp:nvSpPr>
      <dsp:spPr>
        <a:xfrm>
          <a:off x="1209669" y="2417065"/>
          <a:ext cx="91440" cy="321930"/>
        </a:xfrm>
        <a:custGeom>
          <a:avLst/>
          <a:gdLst/>
          <a:ahLst/>
          <a:cxnLst/>
          <a:rect l="0" t="0" r="0" b="0"/>
          <a:pathLst>
            <a:path>
              <a:moveTo>
                <a:pt x="45720" y="0"/>
              </a:moveTo>
              <a:lnTo>
                <a:pt x="45720" y="321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61B661-6EEA-9C4B-BB7B-FFD711A0063E}">
      <dsp:nvSpPr>
        <dsp:cNvPr id="0" name=""/>
        <dsp:cNvSpPr/>
      </dsp:nvSpPr>
      <dsp:spPr>
        <a:xfrm>
          <a:off x="1209669" y="1073131"/>
          <a:ext cx="91440" cy="321930"/>
        </a:xfrm>
        <a:custGeom>
          <a:avLst/>
          <a:gdLst/>
          <a:ahLst/>
          <a:cxnLst/>
          <a:rect l="0" t="0" r="0" b="0"/>
          <a:pathLst>
            <a:path>
              <a:moveTo>
                <a:pt x="46100" y="0"/>
              </a:moveTo>
              <a:lnTo>
                <a:pt x="46100" y="162242"/>
              </a:lnTo>
              <a:lnTo>
                <a:pt x="45720" y="162242"/>
              </a:lnTo>
              <a:lnTo>
                <a:pt x="45720" y="3219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9B4052-81D9-834D-86D3-AC7FD5CEF5B8}">
      <dsp:nvSpPr>
        <dsp:cNvPr id="0" name=""/>
        <dsp:cNvSpPr/>
      </dsp:nvSpPr>
      <dsp:spPr>
        <a:xfrm>
          <a:off x="744007" y="51128"/>
          <a:ext cx="1023525" cy="10220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F1027-12A6-DF4D-84CA-C47DD9807E9A}">
      <dsp:nvSpPr>
        <dsp:cNvPr id="0" name=""/>
        <dsp:cNvSpPr/>
      </dsp:nvSpPr>
      <dsp:spPr>
        <a:xfrm>
          <a:off x="1766771" y="48573"/>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State</a:t>
          </a:r>
        </a:p>
      </dsp:txBody>
      <dsp:txXfrm>
        <a:off x="1766771" y="48573"/>
        <a:ext cx="1533004" cy="1022002"/>
      </dsp:txXfrm>
    </dsp:sp>
    <dsp:sp modelId="{2379C447-D6E7-9A4C-9656-C1F0726303EE}">
      <dsp:nvSpPr>
        <dsp:cNvPr id="0" name=""/>
        <dsp:cNvSpPr/>
      </dsp:nvSpPr>
      <dsp:spPr>
        <a:xfrm>
          <a:off x="744387" y="1395062"/>
          <a:ext cx="1022002" cy="102200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4066C-8DD8-E949-B3E3-D2492B401D2D}">
      <dsp:nvSpPr>
        <dsp:cNvPr id="0" name=""/>
        <dsp:cNvSpPr/>
      </dsp:nvSpPr>
      <dsp:spPr>
        <a:xfrm>
          <a:off x="1766390" y="1392507"/>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County</a:t>
          </a:r>
        </a:p>
      </dsp:txBody>
      <dsp:txXfrm>
        <a:off x="1766390" y="1392507"/>
        <a:ext cx="1533004" cy="1022002"/>
      </dsp:txXfrm>
    </dsp:sp>
    <dsp:sp modelId="{6424DAE9-825A-8147-A583-374BF9CE55C9}">
      <dsp:nvSpPr>
        <dsp:cNvPr id="0" name=""/>
        <dsp:cNvSpPr/>
      </dsp:nvSpPr>
      <dsp:spPr>
        <a:xfrm>
          <a:off x="744387" y="2738996"/>
          <a:ext cx="1022002" cy="102200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0FE7E-0B41-B84E-8909-A1481358AEFA}">
      <dsp:nvSpPr>
        <dsp:cNvPr id="0" name=""/>
        <dsp:cNvSpPr/>
      </dsp:nvSpPr>
      <dsp:spPr>
        <a:xfrm>
          <a:off x="1766390" y="2736441"/>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City/Town*</a:t>
          </a:r>
        </a:p>
      </dsp:txBody>
      <dsp:txXfrm>
        <a:off x="1766390" y="2736441"/>
        <a:ext cx="1533004" cy="1022002"/>
      </dsp:txXfrm>
    </dsp:sp>
    <dsp:sp modelId="{7D062425-A389-534F-B61F-1B1E149526F3}">
      <dsp:nvSpPr>
        <dsp:cNvPr id="0" name=""/>
        <dsp:cNvSpPr/>
      </dsp:nvSpPr>
      <dsp:spPr>
        <a:xfrm>
          <a:off x="744387" y="4082930"/>
          <a:ext cx="1022002" cy="102200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05BF9-9615-D84E-8688-0DDA854C9E7F}">
      <dsp:nvSpPr>
        <dsp:cNvPr id="0" name=""/>
        <dsp:cNvSpPr/>
      </dsp:nvSpPr>
      <dsp:spPr>
        <a:xfrm>
          <a:off x="1766390" y="4080375"/>
          <a:ext cx="1533004" cy="102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Village**</a:t>
          </a:r>
        </a:p>
      </dsp:txBody>
      <dsp:txXfrm>
        <a:off x="1766390" y="4080375"/>
        <a:ext cx="1533004" cy="1022002"/>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C0C62-22B0-4A43-AE9E-6C97DAB29BCB}" type="datetimeFigureOut">
              <a:rPr lang="en-US" smtClean="0"/>
              <a:t>3/25/23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00469-78A7-2E47-8BB0-8CA99C2C09B3}" type="slidenum">
              <a:rPr lang="en-US" smtClean="0"/>
              <a:t>‹#›</a:t>
            </a:fld>
            <a:endParaRPr lang="en-US"/>
          </a:p>
        </p:txBody>
      </p:sp>
    </p:spTree>
    <p:extLst>
      <p:ext uri="{BB962C8B-B14F-4D97-AF65-F5344CB8AC3E}">
        <p14:creationId xmlns:p14="http://schemas.microsoft.com/office/powerpoint/2010/main" val="1843225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a:t>
            </a:fld>
            <a:endParaRPr lang="en-US"/>
          </a:p>
        </p:txBody>
      </p:sp>
    </p:spTree>
    <p:extLst>
      <p:ext uri="{BB962C8B-B14F-4D97-AF65-F5344CB8AC3E}">
        <p14:creationId xmlns:p14="http://schemas.microsoft.com/office/powerpoint/2010/main" val="2119022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10</a:t>
            </a:fld>
            <a:endParaRPr lang="en-US"/>
          </a:p>
        </p:txBody>
      </p:sp>
    </p:spTree>
    <p:extLst>
      <p:ext uri="{BB962C8B-B14F-4D97-AF65-F5344CB8AC3E}">
        <p14:creationId xmlns:p14="http://schemas.microsoft.com/office/powerpoint/2010/main" val="1141700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11</a:t>
            </a:fld>
            <a:endParaRPr lang="en-US"/>
          </a:p>
        </p:txBody>
      </p:sp>
    </p:spTree>
    <p:extLst>
      <p:ext uri="{BB962C8B-B14F-4D97-AF65-F5344CB8AC3E}">
        <p14:creationId xmlns:p14="http://schemas.microsoft.com/office/powerpoint/2010/main" val="583968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12</a:t>
            </a:fld>
            <a:endParaRPr lang="en-US"/>
          </a:p>
        </p:txBody>
      </p:sp>
    </p:spTree>
    <p:extLst>
      <p:ext uri="{BB962C8B-B14F-4D97-AF65-F5344CB8AC3E}">
        <p14:creationId xmlns:p14="http://schemas.microsoft.com/office/powerpoint/2010/main" val="3246076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13</a:t>
            </a:fld>
            <a:endParaRPr lang="en-US"/>
          </a:p>
        </p:txBody>
      </p:sp>
    </p:spTree>
    <p:extLst>
      <p:ext uri="{BB962C8B-B14F-4D97-AF65-F5344CB8AC3E}">
        <p14:creationId xmlns:p14="http://schemas.microsoft.com/office/powerpoint/2010/main" val="291617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14</a:t>
            </a:fld>
            <a:endParaRPr lang="en-US"/>
          </a:p>
        </p:txBody>
      </p:sp>
    </p:spTree>
    <p:extLst>
      <p:ext uri="{BB962C8B-B14F-4D97-AF65-F5344CB8AC3E}">
        <p14:creationId xmlns:p14="http://schemas.microsoft.com/office/powerpoint/2010/main" val="156392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15</a:t>
            </a:fld>
            <a:endParaRPr lang="en-US"/>
          </a:p>
        </p:txBody>
      </p:sp>
    </p:spTree>
    <p:extLst>
      <p:ext uri="{BB962C8B-B14F-4D97-AF65-F5344CB8AC3E}">
        <p14:creationId xmlns:p14="http://schemas.microsoft.com/office/powerpoint/2010/main" val="2560644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16</a:t>
            </a:fld>
            <a:endParaRPr lang="en-US"/>
          </a:p>
        </p:txBody>
      </p:sp>
    </p:spTree>
    <p:extLst>
      <p:ext uri="{BB962C8B-B14F-4D97-AF65-F5344CB8AC3E}">
        <p14:creationId xmlns:p14="http://schemas.microsoft.com/office/powerpoint/2010/main" val="2040472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17</a:t>
            </a:fld>
            <a:endParaRPr lang="en-US"/>
          </a:p>
        </p:txBody>
      </p:sp>
    </p:spTree>
    <p:extLst>
      <p:ext uri="{BB962C8B-B14F-4D97-AF65-F5344CB8AC3E}">
        <p14:creationId xmlns:p14="http://schemas.microsoft.com/office/powerpoint/2010/main" val="1324438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18</a:t>
            </a:fld>
            <a:endParaRPr lang="en-US"/>
          </a:p>
        </p:txBody>
      </p:sp>
    </p:spTree>
    <p:extLst>
      <p:ext uri="{BB962C8B-B14F-4D97-AF65-F5344CB8AC3E}">
        <p14:creationId xmlns:p14="http://schemas.microsoft.com/office/powerpoint/2010/main" val="414313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19</a:t>
            </a:fld>
            <a:endParaRPr lang="en-US"/>
          </a:p>
        </p:txBody>
      </p:sp>
    </p:spTree>
    <p:extLst>
      <p:ext uri="{BB962C8B-B14F-4D97-AF65-F5344CB8AC3E}">
        <p14:creationId xmlns:p14="http://schemas.microsoft.com/office/powerpoint/2010/main" val="2928672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a:t>
            </a:fld>
            <a:endParaRPr lang="en-US"/>
          </a:p>
        </p:txBody>
      </p:sp>
    </p:spTree>
    <p:extLst>
      <p:ext uri="{BB962C8B-B14F-4D97-AF65-F5344CB8AC3E}">
        <p14:creationId xmlns:p14="http://schemas.microsoft.com/office/powerpoint/2010/main" val="3523602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20</a:t>
            </a:fld>
            <a:endParaRPr lang="en-US"/>
          </a:p>
        </p:txBody>
      </p:sp>
    </p:spTree>
    <p:extLst>
      <p:ext uri="{BB962C8B-B14F-4D97-AF65-F5344CB8AC3E}">
        <p14:creationId xmlns:p14="http://schemas.microsoft.com/office/powerpoint/2010/main" val="571409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21</a:t>
            </a:fld>
            <a:endParaRPr lang="en-US"/>
          </a:p>
        </p:txBody>
      </p:sp>
    </p:spTree>
    <p:extLst>
      <p:ext uri="{BB962C8B-B14F-4D97-AF65-F5344CB8AC3E}">
        <p14:creationId xmlns:p14="http://schemas.microsoft.com/office/powerpoint/2010/main" val="3239417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22</a:t>
            </a:fld>
            <a:endParaRPr lang="en-US"/>
          </a:p>
        </p:txBody>
      </p:sp>
    </p:spTree>
    <p:extLst>
      <p:ext uri="{BB962C8B-B14F-4D97-AF65-F5344CB8AC3E}">
        <p14:creationId xmlns:p14="http://schemas.microsoft.com/office/powerpoint/2010/main" val="528668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23</a:t>
            </a:fld>
            <a:endParaRPr lang="en-US"/>
          </a:p>
        </p:txBody>
      </p:sp>
    </p:spTree>
    <p:extLst>
      <p:ext uri="{BB962C8B-B14F-4D97-AF65-F5344CB8AC3E}">
        <p14:creationId xmlns:p14="http://schemas.microsoft.com/office/powerpoint/2010/main" val="3900670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24</a:t>
            </a:fld>
            <a:endParaRPr lang="en-US"/>
          </a:p>
        </p:txBody>
      </p:sp>
    </p:spTree>
    <p:extLst>
      <p:ext uri="{BB962C8B-B14F-4D97-AF65-F5344CB8AC3E}">
        <p14:creationId xmlns:p14="http://schemas.microsoft.com/office/powerpoint/2010/main" val="3038570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25</a:t>
            </a:fld>
            <a:endParaRPr lang="en-US"/>
          </a:p>
        </p:txBody>
      </p:sp>
    </p:spTree>
    <p:extLst>
      <p:ext uri="{BB962C8B-B14F-4D97-AF65-F5344CB8AC3E}">
        <p14:creationId xmlns:p14="http://schemas.microsoft.com/office/powerpoint/2010/main" val="2137829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26</a:t>
            </a:fld>
            <a:endParaRPr lang="en-US"/>
          </a:p>
        </p:txBody>
      </p:sp>
    </p:spTree>
    <p:extLst>
      <p:ext uri="{BB962C8B-B14F-4D97-AF65-F5344CB8AC3E}">
        <p14:creationId xmlns:p14="http://schemas.microsoft.com/office/powerpoint/2010/main" val="2748012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27</a:t>
            </a:fld>
            <a:endParaRPr lang="en-US"/>
          </a:p>
        </p:txBody>
      </p:sp>
    </p:spTree>
    <p:extLst>
      <p:ext uri="{BB962C8B-B14F-4D97-AF65-F5344CB8AC3E}">
        <p14:creationId xmlns:p14="http://schemas.microsoft.com/office/powerpoint/2010/main" val="1499018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28</a:t>
            </a:fld>
            <a:endParaRPr lang="en-US"/>
          </a:p>
        </p:txBody>
      </p:sp>
    </p:spTree>
    <p:extLst>
      <p:ext uri="{BB962C8B-B14F-4D97-AF65-F5344CB8AC3E}">
        <p14:creationId xmlns:p14="http://schemas.microsoft.com/office/powerpoint/2010/main" val="406220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29</a:t>
            </a:fld>
            <a:endParaRPr lang="en-US"/>
          </a:p>
        </p:txBody>
      </p:sp>
    </p:spTree>
    <p:extLst>
      <p:ext uri="{BB962C8B-B14F-4D97-AF65-F5344CB8AC3E}">
        <p14:creationId xmlns:p14="http://schemas.microsoft.com/office/powerpoint/2010/main" val="3226483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3</a:t>
            </a:fld>
            <a:endParaRPr lang="en-US"/>
          </a:p>
        </p:txBody>
      </p:sp>
    </p:spTree>
    <p:extLst>
      <p:ext uri="{BB962C8B-B14F-4D97-AF65-F5344CB8AC3E}">
        <p14:creationId xmlns:p14="http://schemas.microsoft.com/office/powerpoint/2010/main" val="2892793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30</a:t>
            </a:fld>
            <a:endParaRPr lang="en-US"/>
          </a:p>
        </p:txBody>
      </p:sp>
    </p:spTree>
    <p:extLst>
      <p:ext uri="{BB962C8B-B14F-4D97-AF65-F5344CB8AC3E}">
        <p14:creationId xmlns:p14="http://schemas.microsoft.com/office/powerpoint/2010/main" val="3139458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31</a:t>
            </a:fld>
            <a:endParaRPr lang="en-US"/>
          </a:p>
        </p:txBody>
      </p:sp>
    </p:spTree>
    <p:extLst>
      <p:ext uri="{BB962C8B-B14F-4D97-AF65-F5344CB8AC3E}">
        <p14:creationId xmlns:p14="http://schemas.microsoft.com/office/powerpoint/2010/main" val="4226458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32</a:t>
            </a:fld>
            <a:endParaRPr lang="en-US"/>
          </a:p>
        </p:txBody>
      </p:sp>
    </p:spTree>
    <p:extLst>
      <p:ext uri="{BB962C8B-B14F-4D97-AF65-F5344CB8AC3E}">
        <p14:creationId xmlns:p14="http://schemas.microsoft.com/office/powerpoint/2010/main" val="451318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33</a:t>
            </a:fld>
            <a:endParaRPr lang="en-US"/>
          </a:p>
        </p:txBody>
      </p:sp>
    </p:spTree>
    <p:extLst>
      <p:ext uri="{BB962C8B-B14F-4D97-AF65-F5344CB8AC3E}">
        <p14:creationId xmlns:p14="http://schemas.microsoft.com/office/powerpoint/2010/main" val="3998494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34</a:t>
            </a:fld>
            <a:endParaRPr lang="en-US"/>
          </a:p>
        </p:txBody>
      </p:sp>
    </p:spTree>
    <p:extLst>
      <p:ext uri="{BB962C8B-B14F-4D97-AF65-F5344CB8AC3E}">
        <p14:creationId xmlns:p14="http://schemas.microsoft.com/office/powerpoint/2010/main" val="152517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4</a:t>
            </a:fld>
            <a:endParaRPr lang="en-US"/>
          </a:p>
        </p:txBody>
      </p:sp>
    </p:spTree>
    <p:extLst>
      <p:ext uri="{BB962C8B-B14F-4D97-AF65-F5344CB8AC3E}">
        <p14:creationId xmlns:p14="http://schemas.microsoft.com/office/powerpoint/2010/main" val="191076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5</a:t>
            </a:fld>
            <a:endParaRPr lang="en-US"/>
          </a:p>
        </p:txBody>
      </p:sp>
    </p:spTree>
    <p:extLst>
      <p:ext uri="{BB962C8B-B14F-4D97-AF65-F5344CB8AC3E}">
        <p14:creationId xmlns:p14="http://schemas.microsoft.com/office/powerpoint/2010/main" val="3722253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6</a:t>
            </a:fld>
            <a:endParaRPr lang="en-US"/>
          </a:p>
        </p:txBody>
      </p:sp>
    </p:spTree>
    <p:extLst>
      <p:ext uri="{BB962C8B-B14F-4D97-AF65-F5344CB8AC3E}">
        <p14:creationId xmlns:p14="http://schemas.microsoft.com/office/powerpoint/2010/main" val="2682128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7</a:t>
            </a:fld>
            <a:endParaRPr lang="en-US"/>
          </a:p>
        </p:txBody>
      </p:sp>
    </p:spTree>
    <p:extLst>
      <p:ext uri="{BB962C8B-B14F-4D97-AF65-F5344CB8AC3E}">
        <p14:creationId xmlns:p14="http://schemas.microsoft.com/office/powerpoint/2010/main" val="358049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8</a:t>
            </a:fld>
            <a:endParaRPr lang="en-US"/>
          </a:p>
        </p:txBody>
      </p:sp>
    </p:spTree>
    <p:extLst>
      <p:ext uri="{BB962C8B-B14F-4D97-AF65-F5344CB8AC3E}">
        <p14:creationId xmlns:p14="http://schemas.microsoft.com/office/powerpoint/2010/main" val="3293317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00469-78A7-2E47-8BB0-8CA99C2C09B3}" type="slidenum">
              <a:rPr lang="en-US" smtClean="0"/>
              <a:t>9</a:t>
            </a:fld>
            <a:endParaRPr lang="en-US"/>
          </a:p>
        </p:txBody>
      </p:sp>
    </p:spTree>
    <p:extLst>
      <p:ext uri="{BB962C8B-B14F-4D97-AF65-F5344CB8AC3E}">
        <p14:creationId xmlns:p14="http://schemas.microsoft.com/office/powerpoint/2010/main" val="1150672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7DB6-8BCC-A942-89BA-4897C3717D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D1C01C-53B9-73B0-1B41-626282295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CE8E4B-E572-D0C6-7BED-9DF54EE26706}"/>
              </a:ext>
            </a:extLst>
          </p:cNvPr>
          <p:cNvSpPr>
            <a:spLocks noGrp="1"/>
          </p:cNvSpPr>
          <p:nvPr>
            <p:ph type="dt" sz="half" idx="10"/>
          </p:nvPr>
        </p:nvSpPr>
        <p:spPr/>
        <p:txBody>
          <a:bodyPr/>
          <a:lstStyle/>
          <a:p>
            <a:fld id="{48A87A34-81AB-432B-8DAE-1953F412C126}" type="datetimeFigureOut">
              <a:rPr lang="en-US" smtClean="0"/>
              <a:pPr/>
              <a:t>3/25/23</a:t>
            </a:fld>
            <a:endParaRPr lang="en-US" dirty="0"/>
          </a:p>
        </p:txBody>
      </p:sp>
      <p:sp>
        <p:nvSpPr>
          <p:cNvPr id="5" name="Footer Placeholder 4">
            <a:extLst>
              <a:ext uri="{FF2B5EF4-FFF2-40B4-BE49-F238E27FC236}">
                <a16:creationId xmlns:a16="http://schemas.microsoft.com/office/drawing/2014/main" id="{D52B40B4-7585-907C-8CFF-4F3D26D887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5E1E42-F100-61D5-81C2-331D1FA8D9A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4497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D0975-B4E3-D1B9-5C68-73434E3BCF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D11F4D-F68F-CD97-7405-631CF58976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1B050-C299-A4E9-58D4-9276F1C57BAC}"/>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5" name="Footer Placeholder 4">
            <a:extLst>
              <a:ext uri="{FF2B5EF4-FFF2-40B4-BE49-F238E27FC236}">
                <a16:creationId xmlns:a16="http://schemas.microsoft.com/office/drawing/2014/main" id="{886ABA80-C966-E242-CEA7-137856CD75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D23F5C-DC38-3724-1218-FFDAB08253F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3370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CB5338-45E1-465E-0C7A-DA46AC4B12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E26F52-E20C-0C73-F8F7-2BCC39CF24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A06F5-04E9-BB6E-8E21-23202535E883}"/>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5" name="Footer Placeholder 4">
            <a:extLst>
              <a:ext uri="{FF2B5EF4-FFF2-40B4-BE49-F238E27FC236}">
                <a16:creationId xmlns:a16="http://schemas.microsoft.com/office/drawing/2014/main" id="{4846ADDF-3D7F-982B-FA11-3032BABAEE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F9EEF6-FBA7-8C73-D411-5EB243B54E5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671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1090-21AE-C5C9-8DB3-87EAB23BE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076F3-3B21-FBDE-1662-90F68EC3BA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48E15D-F3A4-506E-2742-0C2648D1392C}"/>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5" name="Footer Placeholder 4">
            <a:extLst>
              <a:ext uri="{FF2B5EF4-FFF2-40B4-BE49-F238E27FC236}">
                <a16:creationId xmlns:a16="http://schemas.microsoft.com/office/drawing/2014/main" id="{E16F98EC-5808-D431-321D-EDB9655851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F48DAC-93C5-FA4D-4871-A786463A958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1910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17DA-C066-3196-9E16-C0C98BFEFE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45DB36-611C-9FA7-DB09-3940FAF923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A969A-5D9C-54D9-144F-358C28FFCEBC}"/>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5" name="Footer Placeholder 4">
            <a:extLst>
              <a:ext uri="{FF2B5EF4-FFF2-40B4-BE49-F238E27FC236}">
                <a16:creationId xmlns:a16="http://schemas.microsoft.com/office/drawing/2014/main" id="{DFDB1B45-7EBE-8172-F3A7-0C9175E291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DFA911A-62FC-BDC5-83E1-D64F3D340A7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1011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530B-46E7-E471-BFD1-AAEB7196C3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A377D0-C546-ED5B-BDFB-94C3D7F7C8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46756A-D5AE-FCAF-9903-B00245524E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805349-0F82-E561-786F-FD2AEF8F6990}"/>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6" name="Footer Placeholder 5">
            <a:extLst>
              <a:ext uri="{FF2B5EF4-FFF2-40B4-BE49-F238E27FC236}">
                <a16:creationId xmlns:a16="http://schemas.microsoft.com/office/drawing/2014/main" id="{0C2B922A-CEC0-D6CE-4452-85F46C84E1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DF9E2C-BD9D-418C-18D1-5D320674892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354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DA72-8062-08A6-9302-68874FB5F7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9A6421-4C54-ABD9-6865-BF3A1B49D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A4C135-561E-DD32-82F8-3CA6D46785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C434A6-BFA0-F0F6-4B54-30B297B21C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B4D12D-21BC-42CF-51A9-7B3BDF7DA3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9A9F17-EA20-B3BE-6198-522CF2DBA10D}"/>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8" name="Footer Placeholder 7">
            <a:extLst>
              <a:ext uri="{FF2B5EF4-FFF2-40B4-BE49-F238E27FC236}">
                <a16:creationId xmlns:a16="http://schemas.microsoft.com/office/drawing/2014/main" id="{9D64ED48-D883-3B2F-9F04-A79CA2B11F2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66A98AC-5515-AFF6-CEE6-00ABE25D2BB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360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3806-291A-31EB-4B35-B90BEBA65A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52B00D-D31D-5963-4119-DAD5C99F3BEB}"/>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4" name="Footer Placeholder 3">
            <a:extLst>
              <a:ext uri="{FF2B5EF4-FFF2-40B4-BE49-F238E27FC236}">
                <a16:creationId xmlns:a16="http://schemas.microsoft.com/office/drawing/2014/main" id="{6ED534B7-7EDF-0B63-2A78-791D3B4807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5A809C-70F5-D367-5EA8-AE1134F9BD0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67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8A143-E27F-02F9-7643-155A3349630E}"/>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3" name="Footer Placeholder 2">
            <a:extLst>
              <a:ext uri="{FF2B5EF4-FFF2-40B4-BE49-F238E27FC236}">
                <a16:creationId xmlns:a16="http://schemas.microsoft.com/office/drawing/2014/main" id="{7E214FBE-CFC4-1022-62CE-7E77FE21C5B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ADB0B8E-113B-34A3-9D53-0E8489FA10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5768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08A5-0A5B-89D2-88A6-4542A005F3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531E45-547F-BBE9-661E-73B34F2F0A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63E1DE-4943-291E-B7B5-C19404380D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5CC3D0-3A4F-BF59-35D9-DD74259657D6}"/>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6" name="Footer Placeholder 5">
            <a:extLst>
              <a:ext uri="{FF2B5EF4-FFF2-40B4-BE49-F238E27FC236}">
                <a16:creationId xmlns:a16="http://schemas.microsoft.com/office/drawing/2014/main" id="{1F572E7D-FEED-742B-2CC5-6647E33BC05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A6D65B-D308-DE85-0C1A-B133D10D732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8155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8420-67FE-D1FE-D9FE-1650EB3EB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5A0B6C-3A33-20B7-9B09-7BCC0B1AA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857109-7DF6-0378-EAB3-27AB16070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A5F8A0-E530-6EC7-EB42-C739FCF5C512}"/>
              </a:ext>
            </a:extLst>
          </p:cNvPr>
          <p:cNvSpPr>
            <a:spLocks noGrp="1"/>
          </p:cNvSpPr>
          <p:nvPr>
            <p:ph type="dt" sz="half" idx="10"/>
          </p:nvPr>
        </p:nvSpPr>
        <p:spPr/>
        <p:txBody>
          <a:bodyPr/>
          <a:lstStyle/>
          <a:p>
            <a:fld id="{48A87A34-81AB-432B-8DAE-1953F412C126}" type="datetimeFigureOut">
              <a:rPr lang="en-US" smtClean="0"/>
              <a:t>3/25/23</a:t>
            </a:fld>
            <a:endParaRPr lang="en-US" dirty="0"/>
          </a:p>
        </p:txBody>
      </p:sp>
      <p:sp>
        <p:nvSpPr>
          <p:cNvPr id="6" name="Footer Placeholder 5">
            <a:extLst>
              <a:ext uri="{FF2B5EF4-FFF2-40B4-BE49-F238E27FC236}">
                <a16:creationId xmlns:a16="http://schemas.microsoft.com/office/drawing/2014/main" id="{9BF52068-6935-7C6F-FEEF-9F0C800998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A69A3DC-2E39-B174-A0FD-220BA295B1D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114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D7A58C-0530-605E-8AC9-220A707C53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1484D4-816D-907D-6596-BFC0C440D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0FD2-FB42-AFB3-31C8-4DE40128E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3/25/23</a:t>
            </a:fld>
            <a:endParaRPr lang="en-US" dirty="0"/>
          </a:p>
        </p:txBody>
      </p:sp>
      <p:sp>
        <p:nvSpPr>
          <p:cNvPr id="5" name="Footer Placeholder 4">
            <a:extLst>
              <a:ext uri="{FF2B5EF4-FFF2-40B4-BE49-F238E27FC236}">
                <a16:creationId xmlns:a16="http://schemas.microsoft.com/office/drawing/2014/main" id="{AB4491F6-C115-36A3-E85D-D3621F68E5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C4C02B-2852-1B9A-7EDF-D67F3F2CD0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505308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3.png"/><Relationship Id="rId4" Type="http://schemas.openxmlformats.org/officeDocument/2006/relationships/diagramLayout" Target="../diagrams/layout4.xml"/><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image" Target="../media/image24.png"/><Relationship Id="rId5" Type="http://schemas.openxmlformats.org/officeDocument/2006/relationships/diagramQuickStyle" Target="../diagrams/quickStyle5.xml"/><Relationship Id="rId10" Type="http://schemas.openxmlformats.org/officeDocument/2006/relationships/image" Target="../media/image23.png"/><Relationship Id="rId4" Type="http://schemas.openxmlformats.org/officeDocument/2006/relationships/diagramLayout" Target="../diagrams/layout5.xm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osc.state.ny.us/local-government/data/overlapping-real-property-tax-rates-and-levies-faq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230E72-3584-A12D-48CC-A00EC353E1FF}"/>
              </a:ext>
            </a:extLst>
          </p:cNvPr>
          <p:cNvSpPr>
            <a:spLocks noGrp="1"/>
          </p:cNvSpPr>
          <p:nvPr>
            <p:ph type="ctrTitle"/>
          </p:nvPr>
        </p:nvSpPr>
        <p:spPr>
          <a:xfrm>
            <a:off x="1285241" y="1008993"/>
            <a:ext cx="9231410" cy="3542045"/>
          </a:xfrm>
        </p:spPr>
        <p:txBody>
          <a:bodyPr anchor="b">
            <a:normAutofit/>
          </a:bodyPr>
          <a:lstStyle/>
          <a:p>
            <a:pPr algn="l"/>
            <a:r>
              <a:rPr lang="en-US" sz="7200"/>
              <a:t>Local Government Data </a:t>
            </a:r>
            <a:br>
              <a:rPr lang="en-US" sz="7200"/>
            </a:br>
            <a:r>
              <a:rPr lang="en-US" sz="7200"/>
              <a:t>in Open Book New York</a:t>
            </a:r>
          </a:p>
        </p:txBody>
      </p:sp>
      <p:sp>
        <p:nvSpPr>
          <p:cNvPr id="3" name="Subtitle 2">
            <a:extLst>
              <a:ext uri="{FF2B5EF4-FFF2-40B4-BE49-F238E27FC236}">
                <a16:creationId xmlns:a16="http://schemas.microsoft.com/office/drawing/2014/main" id="{C1857246-1A43-47EC-F0CF-23B224DFCF78}"/>
              </a:ext>
            </a:extLst>
          </p:cNvPr>
          <p:cNvSpPr>
            <a:spLocks noGrp="1"/>
          </p:cNvSpPr>
          <p:nvPr>
            <p:ph type="subTitle" idx="1"/>
          </p:nvPr>
        </p:nvSpPr>
        <p:spPr>
          <a:xfrm>
            <a:off x="1285241" y="4582814"/>
            <a:ext cx="7132335" cy="1312657"/>
          </a:xfrm>
        </p:spPr>
        <p:txBody>
          <a:bodyPr anchor="t">
            <a:normAutofit/>
          </a:bodyPr>
          <a:lstStyle/>
          <a:p>
            <a:pPr algn="l"/>
            <a:r>
              <a:rPr lang="en-US"/>
              <a:t>Sarah Lauser    ·    Rockefeller Institute    ·    2023-03-24</a:t>
            </a:r>
          </a:p>
        </p:txBody>
      </p:sp>
    </p:spTree>
    <p:extLst>
      <p:ext uri="{BB962C8B-B14F-4D97-AF65-F5344CB8AC3E}">
        <p14:creationId xmlns:p14="http://schemas.microsoft.com/office/powerpoint/2010/main" val="169095150"/>
      </p:ext>
    </p:extLst>
  </p:cSld>
  <p:clrMapOvr>
    <a:masterClrMapping/>
  </p:clrMapOvr>
  <mc:AlternateContent xmlns:mc="http://schemas.openxmlformats.org/markup-compatibility/2006" xmlns:p14="http://schemas.microsoft.com/office/powerpoint/2010/main">
    <mc:Choice Requires="p14">
      <p:transition spd="slow" p14:dur="2000" advTm="27088"/>
    </mc:Choice>
    <mc:Fallback xmlns="">
      <p:transition spd="slow" advTm="270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C62D93C-3628-A646-3B26-FC706764EEA4}"/>
              </a:ext>
            </a:extLst>
          </p:cNvPr>
          <p:cNvGrpSpPr/>
          <p:nvPr/>
        </p:nvGrpSpPr>
        <p:grpSpPr>
          <a:xfrm>
            <a:off x="6166505" y="0"/>
            <a:ext cx="6025495" cy="3460672"/>
            <a:chOff x="6166505" y="898790"/>
            <a:chExt cx="6025495" cy="3460672"/>
          </a:xfrm>
        </p:grpSpPr>
        <p:sp>
          <p:nvSpPr>
            <p:cNvPr id="14" name="TextBox 13">
              <a:extLst>
                <a:ext uri="{FF2B5EF4-FFF2-40B4-BE49-F238E27FC236}">
                  <a16:creationId xmlns:a16="http://schemas.microsoft.com/office/drawing/2014/main" id="{14CA04AC-057C-C94C-E6DE-7C0FB1CD4A21}"/>
                </a:ext>
              </a:extLst>
            </p:cNvPr>
            <p:cNvSpPr txBox="1"/>
            <p:nvPr/>
          </p:nvSpPr>
          <p:spPr>
            <a:xfrm>
              <a:off x="6930323" y="898790"/>
              <a:ext cx="5261677" cy="338554"/>
            </a:xfrm>
            <a:prstGeom prst="rect">
              <a:avLst/>
            </a:prstGeom>
            <a:solidFill>
              <a:srgbClr val="F9C000">
                <a:alpha val="50000"/>
              </a:srgbClr>
            </a:solidFill>
            <a:ln>
              <a:solidFill>
                <a:schemeClr val="tx1">
                  <a:alpha val="50000"/>
                </a:schemeClr>
              </a:solidFill>
            </a:ln>
          </p:spPr>
          <p:txBody>
            <a:bodyPr wrap="square" rtlCol="0">
              <a:spAutoFit/>
            </a:bodyPr>
            <a:lstStyle/>
            <a:p>
              <a:pPr algn="ctr"/>
              <a:r>
                <a:rPr lang="en-US" sz="1600" dirty="0">
                  <a:solidFill>
                    <a:schemeClr val="tx1">
                      <a:alpha val="50000"/>
                    </a:schemeClr>
                  </a:solidFill>
                </a:rPr>
                <a:t>Expand/Collapse by clicking either      or blue heading</a:t>
              </a:r>
            </a:p>
          </p:txBody>
        </p:sp>
        <p:pic>
          <p:nvPicPr>
            <p:cNvPr id="15" name="Picture 14">
              <a:extLst>
                <a:ext uri="{FF2B5EF4-FFF2-40B4-BE49-F238E27FC236}">
                  <a16:creationId xmlns:a16="http://schemas.microsoft.com/office/drawing/2014/main" id="{54BBF262-1867-7A63-508C-BEBD5040C9DA}"/>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0224770" y="979706"/>
              <a:ext cx="199390" cy="193348"/>
            </a:xfrm>
            <a:prstGeom prst="rect">
              <a:avLst/>
            </a:prstGeom>
          </p:spPr>
        </p:pic>
        <p:pic>
          <p:nvPicPr>
            <p:cNvPr id="16" name="Picture 15">
              <a:extLst>
                <a:ext uri="{FF2B5EF4-FFF2-40B4-BE49-F238E27FC236}">
                  <a16:creationId xmlns:a16="http://schemas.microsoft.com/office/drawing/2014/main" id="{4329FB66-23E6-97F3-F735-F07E5E885180}"/>
                </a:ext>
              </a:extLst>
            </p:cNvPr>
            <p:cNvPicPr>
              <a:picLocks noChangeAspect="1"/>
            </p:cNvPicPr>
            <p:nvPr/>
          </p:nvPicPr>
          <p:blipFill>
            <a:blip r:embed="rId5">
              <a:alphaModFix amt="50000"/>
            </a:blip>
            <a:stretch>
              <a:fillRect/>
            </a:stretch>
          </p:blipFill>
          <p:spPr>
            <a:xfrm>
              <a:off x="6166505" y="1302112"/>
              <a:ext cx="6025495" cy="3057350"/>
            </a:xfrm>
            <a:prstGeom prst="rect">
              <a:avLst/>
            </a:prstGeom>
          </p:spPr>
        </p:pic>
      </p:grpSp>
      <p:pic>
        <p:nvPicPr>
          <p:cNvPr id="9" name="Picture 8">
            <a:extLst>
              <a:ext uri="{FF2B5EF4-FFF2-40B4-BE49-F238E27FC236}">
                <a16:creationId xmlns:a16="http://schemas.microsoft.com/office/drawing/2014/main" id="{4B0C0D43-F354-390E-7B52-E5C567937F5B}"/>
              </a:ext>
            </a:extLst>
          </p:cNvPr>
          <p:cNvPicPr>
            <a:picLocks noChangeAspect="1"/>
          </p:cNvPicPr>
          <p:nvPr/>
        </p:nvPicPr>
        <p:blipFill rotWithShape="1">
          <a:blip r:embed="rId6">
            <a:alphaModFix amt="50000"/>
          </a:blip>
          <a:srcRect/>
          <a:stretch/>
        </p:blipFill>
        <p:spPr>
          <a:xfrm>
            <a:off x="0" y="0"/>
            <a:ext cx="6166505" cy="6858000"/>
          </a:xfrm>
          <a:prstGeom prst="rect">
            <a:avLst/>
          </a:prstGeom>
          <a:ln>
            <a:noFill/>
          </a:ln>
        </p:spPr>
      </p:pic>
      <p:sp>
        <p:nvSpPr>
          <p:cNvPr id="10" name="TextBox 9">
            <a:extLst>
              <a:ext uri="{FF2B5EF4-FFF2-40B4-BE49-F238E27FC236}">
                <a16:creationId xmlns:a16="http://schemas.microsoft.com/office/drawing/2014/main" id="{5EEC5BC9-73F1-CEDB-1FEB-A6A45485465E}"/>
              </a:ext>
            </a:extLst>
          </p:cNvPr>
          <p:cNvSpPr txBox="1"/>
          <p:nvPr/>
        </p:nvSpPr>
        <p:spPr>
          <a:xfrm>
            <a:off x="0" y="0"/>
            <a:ext cx="2248930" cy="369332"/>
          </a:xfrm>
          <a:prstGeom prst="rect">
            <a:avLst/>
          </a:prstGeom>
          <a:solidFill>
            <a:srgbClr val="F9C000">
              <a:alpha val="50000"/>
            </a:srgbClr>
          </a:solidFill>
          <a:ln>
            <a:solidFill>
              <a:schemeClr val="tx1">
                <a:alpha val="50000"/>
              </a:schemeClr>
            </a:solidFill>
          </a:ln>
        </p:spPr>
        <p:txBody>
          <a:bodyPr wrap="square" rtlCol="0">
            <a:spAutoFit/>
          </a:bodyPr>
          <a:lstStyle/>
          <a:p>
            <a:pPr algn="ctr"/>
            <a:r>
              <a:rPr lang="en-US" dirty="0">
                <a:solidFill>
                  <a:schemeClr val="tx1">
                    <a:alpha val="50000"/>
                  </a:schemeClr>
                </a:solidFill>
              </a:rPr>
              <a:t>Retrieved 2023-03-23</a:t>
            </a:r>
          </a:p>
        </p:txBody>
      </p:sp>
      <p:cxnSp>
        <p:nvCxnSpPr>
          <p:cNvPr id="20" name="Straight Arrow Connector 19">
            <a:extLst>
              <a:ext uri="{FF2B5EF4-FFF2-40B4-BE49-F238E27FC236}">
                <a16:creationId xmlns:a16="http://schemas.microsoft.com/office/drawing/2014/main" id="{85857937-EDC1-8564-EB62-13397FE9D313}"/>
              </a:ext>
            </a:extLst>
          </p:cNvPr>
          <p:cNvCxnSpPr>
            <a:cxnSpLocks/>
            <a:stCxn id="28" idx="1"/>
          </p:cNvCxnSpPr>
          <p:nvPr/>
        </p:nvCxnSpPr>
        <p:spPr>
          <a:xfrm flipH="1">
            <a:off x="7637515" y="805449"/>
            <a:ext cx="274431" cy="38690"/>
          </a:xfrm>
          <a:prstGeom prst="straightConnector1">
            <a:avLst/>
          </a:prstGeom>
          <a:ln w="381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pie chart showing total expenditures for the year 2021">
            <a:extLst>
              <a:ext uri="{FF2B5EF4-FFF2-40B4-BE49-F238E27FC236}">
                <a16:creationId xmlns:a16="http://schemas.microsoft.com/office/drawing/2014/main" id="{0C7C1B9E-DA18-E43E-E6A9-D8839AD789E7}"/>
              </a:ext>
            </a:extLst>
          </p:cNvPr>
          <p:cNvPicPr>
            <a:picLocks noChangeAspect="1"/>
          </p:cNvPicPr>
          <p:nvPr/>
        </p:nvPicPr>
        <p:blipFill>
          <a:blip r:embed="rId7"/>
          <a:stretch>
            <a:fillRect/>
          </a:stretch>
        </p:blipFill>
        <p:spPr>
          <a:xfrm>
            <a:off x="6883092" y="3602145"/>
            <a:ext cx="4592320" cy="3255855"/>
          </a:xfrm>
          <a:prstGeom prst="rect">
            <a:avLst/>
          </a:prstGeom>
          <a:ln>
            <a:solidFill>
              <a:schemeClr val="tx1"/>
            </a:solidFill>
          </a:ln>
        </p:spPr>
      </p:pic>
      <p:pic>
        <p:nvPicPr>
          <p:cNvPr id="26" name="Picture 25">
            <a:extLst>
              <a:ext uri="{FF2B5EF4-FFF2-40B4-BE49-F238E27FC236}">
                <a16:creationId xmlns:a16="http://schemas.microsoft.com/office/drawing/2014/main" id="{A8BC9931-FC81-E7D3-D853-41B4EF942C74}"/>
              </a:ext>
            </a:extLst>
          </p:cNvPr>
          <p:cNvPicPr>
            <a:picLocks noChangeAspect="1"/>
          </p:cNvPicPr>
          <p:nvPr/>
        </p:nvPicPr>
        <p:blipFill rotWithShape="1">
          <a:blip r:embed="rId8"/>
          <a:srcRect l="1" r="20774"/>
          <a:stretch/>
        </p:blipFill>
        <p:spPr>
          <a:xfrm>
            <a:off x="7096453" y="3602145"/>
            <a:ext cx="4292907" cy="2371935"/>
          </a:xfrm>
          <a:prstGeom prst="rect">
            <a:avLst/>
          </a:prstGeom>
        </p:spPr>
      </p:pic>
      <p:sp>
        <p:nvSpPr>
          <p:cNvPr id="28" name="TextBox 27">
            <a:extLst>
              <a:ext uri="{FF2B5EF4-FFF2-40B4-BE49-F238E27FC236}">
                <a16:creationId xmlns:a16="http://schemas.microsoft.com/office/drawing/2014/main" id="{29327CE9-441C-42B5-2524-803634FFDA25}"/>
              </a:ext>
            </a:extLst>
          </p:cNvPr>
          <p:cNvSpPr txBox="1"/>
          <p:nvPr/>
        </p:nvSpPr>
        <p:spPr>
          <a:xfrm>
            <a:off x="7911946" y="666949"/>
            <a:ext cx="1381760" cy="276999"/>
          </a:xfrm>
          <a:prstGeom prst="rect">
            <a:avLst/>
          </a:prstGeom>
          <a:solidFill>
            <a:srgbClr val="F9C000">
              <a:alpha val="50000"/>
            </a:srgbClr>
          </a:solidFill>
          <a:ln>
            <a:solidFill>
              <a:schemeClr val="tx1">
                <a:alpha val="50000"/>
              </a:schemeClr>
            </a:solidFill>
          </a:ln>
        </p:spPr>
        <p:txBody>
          <a:bodyPr wrap="square" rtlCol="0">
            <a:spAutoFit/>
          </a:bodyPr>
          <a:lstStyle/>
          <a:p>
            <a:r>
              <a:rPr lang="en-US" sz="1200" dirty="0">
                <a:solidFill>
                  <a:schemeClr val="tx1">
                    <a:alpha val="50000"/>
                  </a:schemeClr>
                </a:solidFill>
              </a:rPr>
              <a:t>Level 1 Category</a:t>
            </a:r>
          </a:p>
        </p:txBody>
      </p:sp>
      <p:sp>
        <p:nvSpPr>
          <p:cNvPr id="29" name="TextBox 28">
            <a:extLst>
              <a:ext uri="{FF2B5EF4-FFF2-40B4-BE49-F238E27FC236}">
                <a16:creationId xmlns:a16="http://schemas.microsoft.com/office/drawing/2014/main" id="{6C6845CE-7DF3-018C-BC7F-B362F00C7FFD}"/>
              </a:ext>
            </a:extLst>
          </p:cNvPr>
          <p:cNvSpPr txBox="1"/>
          <p:nvPr/>
        </p:nvSpPr>
        <p:spPr>
          <a:xfrm>
            <a:off x="7916718" y="934477"/>
            <a:ext cx="1381760" cy="276999"/>
          </a:xfrm>
          <a:prstGeom prst="rect">
            <a:avLst/>
          </a:prstGeom>
          <a:solidFill>
            <a:srgbClr val="F9C000">
              <a:alpha val="50000"/>
            </a:srgbClr>
          </a:solidFill>
          <a:ln>
            <a:solidFill>
              <a:schemeClr val="tx1">
                <a:alpha val="50000"/>
              </a:schemeClr>
            </a:solidFill>
          </a:ln>
        </p:spPr>
        <p:txBody>
          <a:bodyPr wrap="square" rtlCol="0">
            <a:spAutoFit/>
          </a:bodyPr>
          <a:lstStyle/>
          <a:p>
            <a:r>
              <a:rPr lang="en-US" sz="1200" dirty="0">
                <a:solidFill>
                  <a:schemeClr val="tx1">
                    <a:alpha val="50000"/>
                  </a:schemeClr>
                </a:solidFill>
              </a:rPr>
              <a:t>Level 2 Category</a:t>
            </a:r>
          </a:p>
        </p:txBody>
      </p:sp>
      <p:sp>
        <p:nvSpPr>
          <p:cNvPr id="30" name="TextBox 29">
            <a:extLst>
              <a:ext uri="{FF2B5EF4-FFF2-40B4-BE49-F238E27FC236}">
                <a16:creationId xmlns:a16="http://schemas.microsoft.com/office/drawing/2014/main" id="{BA4C4775-A18A-BAAA-4B9F-EA1C3F0CD44D}"/>
              </a:ext>
            </a:extLst>
          </p:cNvPr>
          <p:cNvSpPr txBox="1"/>
          <p:nvPr/>
        </p:nvSpPr>
        <p:spPr>
          <a:xfrm>
            <a:off x="7911946" y="1212195"/>
            <a:ext cx="1801014" cy="276999"/>
          </a:xfrm>
          <a:prstGeom prst="rect">
            <a:avLst/>
          </a:prstGeom>
          <a:solidFill>
            <a:srgbClr val="F9C000">
              <a:alpha val="50000"/>
            </a:srgbClr>
          </a:solidFill>
          <a:ln>
            <a:solidFill>
              <a:schemeClr val="tx1">
                <a:alpha val="50000"/>
              </a:schemeClr>
            </a:solidFill>
          </a:ln>
        </p:spPr>
        <p:txBody>
          <a:bodyPr wrap="square" rtlCol="0">
            <a:spAutoFit/>
          </a:bodyPr>
          <a:lstStyle/>
          <a:p>
            <a:r>
              <a:rPr lang="en-US" sz="1200" dirty="0">
                <a:solidFill>
                  <a:schemeClr val="tx1">
                    <a:alpha val="50000"/>
                  </a:schemeClr>
                </a:solidFill>
              </a:rPr>
              <a:t>Account Code &amp; Narrative</a:t>
            </a:r>
          </a:p>
        </p:txBody>
      </p:sp>
      <p:cxnSp>
        <p:nvCxnSpPr>
          <p:cNvPr id="31" name="Straight Arrow Connector 30">
            <a:extLst>
              <a:ext uri="{FF2B5EF4-FFF2-40B4-BE49-F238E27FC236}">
                <a16:creationId xmlns:a16="http://schemas.microsoft.com/office/drawing/2014/main" id="{086510CC-E790-41BC-8834-8559556D2E20}"/>
              </a:ext>
            </a:extLst>
          </p:cNvPr>
          <p:cNvCxnSpPr>
            <a:cxnSpLocks/>
          </p:cNvCxnSpPr>
          <p:nvPr/>
        </p:nvCxnSpPr>
        <p:spPr>
          <a:xfrm flipV="1">
            <a:off x="4114800" y="3826548"/>
            <a:ext cx="2768292" cy="291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08F9E9-5B36-1CB8-B86C-E9D6928F9E1D}"/>
              </a:ext>
            </a:extLst>
          </p:cNvPr>
          <p:cNvCxnSpPr>
            <a:cxnSpLocks/>
          </p:cNvCxnSpPr>
          <p:nvPr/>
        </p:nvCxnSpPr>
        <p:spPr>
          <a:xfrm flipH="1">
            <a:off x="7637515" y="1058367"/>
            <a:ext cx="274431" cy="0"/>
          </a:xfrm>
          <a:prstGeom prst="straightConnector1">
            <a:avLst/>
          </a:prstGeom>
          <a:ln w="381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FCAFCD-0ACF-4F6C-D425-9BF6153A21F9}"/>
              </a:ext>
            </a:extLst>
          </p:cNvPr>
          <p:cNvCxnSpPr>
            <a:cxnSpLocks/>
          </p:cNvCxnSpPr>
          <p:nvPr/>
        </p:nvCxnSpPr>
        <p:spPr>
          <a:xfrm flipH="1" flipV="1">
            <a:off x="7559040" y="1217275"/>
            <a:ext cx="352906" cy="127947"/>
          </a:xfrm>
          <a:prstGeom prst="straightConnector1">
            <a:avLst/>
          </a:prstGeom>
          <a:ln w="381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009E263-A017-4D5C-854D-028DF7A46776}"/>
              </a:ext>
            </a:extLst>
          </p:cNvPr>
          <p:cNvPicPr>
            <a:picLocks noChangeAspect="1"/>
          </p:cNvPicPr>
          <p:nvPr/>
        </p:nvPicPr>
        <p:blipFill rotWithShape="1">
          <a:blip r:embed="rId6">
            <a:alphaModFix/>
          </a:blip>
          <a:srcRect l="60137" t="60046" r="33349" b="37813"/>
          <a:stretch/>
        </p:blipFill>
        <p:spPr>
          <a:xfrm>
            <a:off x="3708399" y="4117994"/>
            <a:ext cx="401629" cy="146789"/>
          </a:xfrm>
          <a:prstGeom prst="rect">
            <a:avLst/>
          </a:prstGeom>
          <a:ln>
            <a:noFill/>
          </a:ln>
        </p:spPr>
      </p:pic>
    </p:spTree>
    <p:extLst>
      <p:ext uri="{BB962C8B-B14F-4D97-AF65-F5344CB8AC3E}">
        <p14:creationId xmlns:p14="http://schemas.microsoft.com/office/powerpoint/2010/main" val="4279275694"/>
      </p:ext>
    </p:extLst>
  </p:cSld>
  <p:clrMapOvr>
    <a:masterClrMapping/>
  </p:clrMapOvr>
  <mc:AlternateContent xmlns:mc="http://schemas.openxmlformats.org/markup-compatibility/2006" xmlns:p14="http://schemas.microsoft.com/office/powerpoint/2010/main">
    <mc:Choice Requires="p14">
      <p:transition spd="slow" p14:dur="2000" advTm="56357"/>
    </mc:Choice>
    <mc:Fallback xmlns="">
      <p:transition spd="slow" advTm="5635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D5D469D-756C-6670-A1C3-0CAEB914583F}"/>
              </a:ext>
            </a:extLst>
          </p:cNvPr>
          <p:cNvSpPr>
            <a:spLocks noGrp="1"/>
          </p:cNvSpPr>
          <p:nvPr>
            <p:ph type="title"/>
          </p:nvPr>
        </p:nvSpPr>
        <p:spPr>
          <a:xfrm>
            <a:off x="359614" y="404948"/>
            <a:ext cx="10275373" cy="1188950"/>
          </a:xfrm>
        </p:spPr>
        <p:txBody>
          <a:bodyPr anchor="b">
            <a:normAutofit/>
          </a:bodyPr>
          <a:lstStyle/>
          <a:p>
            <a:r>
              <a:rPr lang="en-US" sz="4800" dirty="0"/>
              <a:t>Revenues and Expenditures Comparison</a:t>
            </a:r>
          </a:p>
        </p:txBody>
      </p:sp>
      <p:grpSp>
        <p:nvGrpSpPr>
          <p:cNvPr id="22" name="Group 2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3" name="Rectangle 2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the comparison report search parameters">
            <a:extLst>
              <a:ext uri="{FF2B5EF4-FFF2-40B4-BE49-F238E27FC236}">
                <a16:creationId xmlns:a16="http://schemas.microsoft.com/office/drawing/2014/main" id="{B14F8376-B342-9DC4-7516-6C71DF4CBEB6}"/>
              </a:ext>
            </a:extLst>
          </p:cNvPr>
          <p:cNvPicPr>
            <a:picLocks noChangeAspect="1"/>
          </p:cNvPicPr>
          <p:nvPr/>
        </p:nvPicPr>
        <p:blipFill>
          <a:blip r:embed="rId3"/>
          <a:stretch>
            <a:fillRect/>
          </a:stretch>
        </p:blipFill>
        <p:spPr>
          <a:xfrm>
            <a:off x="955965" y="2389218"/>
            <a:ext cx="4467845" cy="3680895"/>
          </a:xfrm>
          <a:prstGeom prst="rect">
            <a:avLst/>
          </a:prstGeom>
        </p:spPr>
      </p:pic>
      <p:pic>
        <p:nvPicPr>
          <p:cNvPr id="3" name="Picture 2" descr="An icon of measurement scales, each one holding a small house icon.  The scales are balanced.">
            <a:extLst>
              <a:ext uri="{FF2B5EF4-FFF2-40B4-BE49-F238E27FC236}">
                <a16:creationId xmlns:a16="http://schemas.microsoft.com/office/drawing/2014/main" id="{381B8EA6-048E-9F60-11A3-9FE9B96A9F28}"/>
              </a:ext>
            </a:extLst>
          </p:cNvPr>
          <p:cNvPicPr>
            <a:picLocks noChangeAspect="1"/>
          </p:cNvPicPr>
          <p:nvPr/>
        </p:nvPicPr>
        <p:blipFill>
          <a:blip r:embed="rId4"/>
          <a:stretch>
            <a:fillRect/>
          </a:stretch>
        </p:blipFill>
        <p:spPr>
          <a:xfrm>
            <a:off x="10471488" y="652955"/>
            <a:ext cx="911874" cy="796109"/>
          </a:xfrm>
          <a:prstGeom prst="rect">
            <a:avLst/>
          </a:prstGeom>
        </p:spPr>
      </p:pic>
      <p:pic>
        <p:nvPicPr>
          <p:cNvPr id="9" name="Picture 8" descr="A screenshot of the comparison report results for four different municipal entities for the year 2016">
            <a:extLst>
              <a:ext uri="{FF2B5EF4-FFF2-40B4-BE49-F238E27FC236}">
                <a16:creationId xmlns:a16="http://schemas.microsoft.com/office/drawing/2014/main" id="{15F6263C-B819-3D01-049E-E4419633480C}"/>
              </a:ext>
            </a:extLst>
          </p:cNvPr>
          <p:cNvPicPr>
            <a:picLocks noChangeAspect="1"/>
          </p:cNvPicPr>
          <p:nvPr/>
        </p:nvPicPr>
        <p:blipFill>
          <a:blip r:embed="rId5"/>
          <a:stretch>
            <a:fillRect/>
          </a:stretch>
        </p:blipFill>
        <p:spPr>
          <a:xfrm>
            <a:off x="5656184" y="2389218"/>
            <a:ext cx="5450557" cy="3622825"/>
          </a:xfrm>
          <a:prstGeom prst="rect">
            <a:avLst/>
          </a:prstGeom>
        </p:spPr>
      </p:pic>
    </p:spTree>
    <p:extLst>
      <p:ext uri="{BB962C8B-B14F-4D97-AF65-F5344CB8AC3E}">
        <p14:creationId xmlns:p14="http://schemas.microsoft.com/office/powerpoint/2010/main" val="757134211"/>
      </p:ext>
    </p:extLst>
  </p:cSld>
  <p:clrMapOvr>
    <a:masterClrMapping/>
  </p:clrMapOvr>
  <mc:AlternateContent xmlns:mc="http://schemas.openxmlformats.org/markup-compatibility/2006" xmlns:p14="http://schemas.microsoft.com/office/powerpoint/2010/main">
    <mc:Choice Requires="p14">
      <p:transition spd="slow" p14:dur="2000" advTm="33109"/>
    </mc:Choice>
    <mc:Fallback xmlns="">
      <p:transition spd="slow" advTm="331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tax cap report">
            <a:extLst>
              <a:ext uri="{FF2B5EF4-FFF2-40B4-BE49-F238E27FC236}">
                <a16:creationId xmlns:a16="http://schemas.microsoft.com/office/drawing/2014/main" id="{707EE344-0A22-C3D4-AEC1-B6D7866263EE}"/>
              </a:ext>
            </a:extLst>
          </p:cNvPr>
          <p:cNvPicPr>
            <a:picLocks noChangeAspect="1"/>
          </p:cNvPicPr>
          <p:nvPr/>
        </p:nvPicPr>
        <p:blipFill>
          <a:blip r:embed="rId3"/>
          <a:stretch>
            <a:fillRect/>
          </a:stretch>
        </p:blipFill>
        <p:spPr>
          <a:xfrm>
            <a:off x="1158240" y="0"/>
            <a:ext cx="4151923" cy="6858000"/>
          </a:xfrm>
          <a:prstGeom prst="rect">
            <a:avLst/>
          </a:prstGeom>
        </p:spPr>
      </p:pic>
      <p:pic>
        <p:nvPicPr>
          <p:cNvPr id="6" name="Picture 5" descr="A screenshot of the tax limit report">
            <a:extLst>
              <a:ext uri="{FF2B5EF4-FFF2-40B4-BE49-F238E27FC236}">
                <a16:creationId xmlns:a16="http://schemas.microsoft.com/office/drawing/2014/main" id="{C93526C9-5BF6-E31B-42B7-6898CA9A4F48}"/>
              </a:ext>
            </a:extLst>
          </p:cNvPr>
          <p:cNvPicPr>
            <a:picLocks noChangeAspect="1"/>
          </p:cNvPicPr>
          <p:nvPr/>
        </p:nvPicPr>
        <p:blipFill>
          <a:blip r:embed="rId4"/>
          <a:stretch>
            <a:fillRect/>
          </a:stretch>
        </p:blipFill>
        <p:spPr>
          <a:xfrm>
            <a:off x="6881839" y="0"/>
            <a:ext cx="4231415" cy="2493328"/>
          </a:xfrm>
          <a:prstGeom prst="rect">
            <a:avLst/>
          </a:prstGeom>
        </p:spPr>
      </p:pic>
      <p:sp>
        <p:nvSpPr>
          <p:cNvPr id="8" name="TextBox 7">
            <a:extLst>
              <a:ext uri="{FF2B5EF4-FFF2-40B4-BE49-F238E27FC236}">
                <a16:creationId xmlns:a16="http://schemas.microsoft.com/office/drawing/2014/main" id="{44CF123F-5780-A3B2-DFDE-509B4538D945}"/>
              </a:ext>
            </a:extLst>
          </p:cNvPr>
          <p:cNvSpPr txBox="1"/>
          <p:nvPr/>
        </p:nvSpPr>
        <p:spPr>
          <a:xfrm>
            <a:off x="1158239" y="0"/>
            <a:ext cx="4151923" cy="584775"/>
          </a:xfrm>
          <a:prstGeom prst="rect">
            <a:avLst/>
          </a:prstGeom>
          <a:solidFill>
            <a:schemeClr val="bg1"/>
          </a:solidFill>
        </p:spPr>
        <p:txBody>
          <a:bodyPr wrap="square" rtlCol="0">
            <a:spAutoFit/>
          </a:bodyPr>
          <a:lstStyle/>
          <a:p>
            <a:pPr algn="ctr"/>
            <a:r>
              <a:rPr lang="en-US" sz="3200" dirty="0"/>
              <a:t>Tax Cap</a:t>
            </a:r>
          </a:p>
        </p:txBody>
      </p:sp>
      <p:sp>
        <p:nvSpPr>
          <p:cNvPr id="9" name="TextBox 8">
            <a:extLst>
              <a:ext uri="{FF2B5EF4-FFF2-40B4-BE49-F238E27FC236}">
                <a16:creationId xmlns:a16="http://schemas.microsoft.com/office/drawing/2014/main" id="{EB90F1F2-6078-BE9E-D89D-04AA11908D0C}"/>
              </a:ext>
            </a:extLst>
          </p:cNvPr>
          <p:cNvSpPr txBox="1"/>
          <p:nvPr/>
        </p:nvSpPr>
        <p:spPr>
          <a:xfrm>
            <a:off x="6881839" y="0"/>
            <a:ext cx="4231415" cy="584775"/>
          </a:xfrm>
          <a:prstGeom prst="rect">
            <a:avLst/>
          </a:prstGeom>
          <a:solidFill>
            <a:schemeClr val="bg1"/>
          </a:solidFill>
        </p:spPr>
        <p:txBody>
          <a:bodyPr wrap="square" rtlCol="0">
            <a:spAutoFit/>
          </a:bodyPr>
          <a:lstStyle/>
          <a:p>
            <a:pPr algn="ctr"/>
            <a:r>
              <a:rPr lang="en-US" sz="3200" dirty="0"/>
              <a:t>Tax Limit</a:t>
            </a:r>
          </a:p>
        </p:txBody>
      </p:sp>
      <p:sp>
        <p:nvSpPr>
          <p:cNvPr id="10" name="TextBox 9">
            <a:extLst>
              <a:ext uri="{FF2B5EF4-FFF2-40B4-BE49-F238E27FC236}">
                <a16:creationId xmlns:a16="http://schemas.microsoft.com/office/drawing/2014/main" id="{AF3ED66A-7506-E38F-EED3-ED1B9D801EBA}"/>
              </a:ext>
            </a:extLst>
          </p:cNvPr>
          <p:cNvSpPr txBox="1"/>
          <p:nvPr/>
        </p:nvSpPr>
        <p:spPr>
          <a:xfrm>
            <a:off x="4020039" y="0"/>
            <a:ext cx="4151923" cy="584775"/>
          </a:xfrm>
          <a:prstGeom prst="rect">
            <a:avLst/>
          </a:prstGeom>
          <a:solidFill>
            <a:schemeClr val="bg1"/>
          </a:solidFill>
        </p:spPr>
        <p:txBody>
          <a:bodyPr wrap="square" rtlCol="0">
            <a:spAutoFit/>
          </a:bodyPr>
          <a:lstStyle/>
          <a:p>
            <a:pPr algn="ctr"/>
            <a:r>
              <a:rPr lang="en-US" sz="3200" dirty="0"/>
              <a:t>vs.</a:t>
            </a:r>
          </a:p>
        </p:txBody>
      </p:sp>
      <p:sp>
        <p:nvSpPr>
          <p:cNvPr id="11" name="TextBox 10">
            <a:extLst>
              <a:ext uri="{FF2B5EF4-FFF2-40B4-BE49-F238E27FC236}">
                <a16:creationId xmlns:a16="http://schemas.microsoft.com/office/drawing/2014/main" id="{98D5CE6F-9894-A5FA-F044-9E35B4E9C249}"/>
              </a:ext>
            </a:extLst>
          </p:cNvPr>
          <p:cNvSpPr txBox="1"/>
          <p:nvPr/>
        </p:nvSpPr>
        <p:spPr>
          <a:xfrm>
            <a:off x="8016240" y="6488668"/>
            <a:ext cx="4175760" cy="369332"/>
          </a:xfrm>
          <a:prstGeom prst="rect">
            <a:avLst/>
          </a:prstGeom>
          <a:noFill/>
        </p:spPr>
        <p:txBody>
          <a:bodyPr wrap="square" rtlCol="0">
            <a:spAutoFit/>
          </a:bodyPr>
          <a:lstStyle/>
          <a:p>
            <a:r>
              <a:rPr lang="en-US" dirty="0"/>
              <a:t>Trend Report for City of Albany, 2020-2021</a:t>
            </a:r>
          </a:p>
        </p:txBody>
      </p:sp>
    </p:spTree>
    <p:extLst>
      <p:ext uri="{BB962C8B-B14F-4D97-AF65-F5344CB8AC3E}">
        <p14:creationId xmlns:p14="http://schemas.microsoft.com/office/powerpoint/2010/main" val="2026595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30EB2B1-5BCB-F44D-AF85-A0602946006C}"/>
              </a:ext>
            </a:extLst>
          </p:cNvPr>
          <p:cNvSpPr txBox="1"/>
          <p:nvPr/>
        </p:nvSpPr>
        <p:spPr>
          <a:xfrm>
            <a:off x="4020039" y="0"/>
            <a:ext cx="4151923" cy="584775"/>
          </a:xfrm>
          <a:prstGeom prst="rect">
            <a:avLst/>
          </a:prstGeom>
          <a:solidFill>
            <a:schemeClr val="bg1"/>
          </a:solidFill>
        </p:spPr>
        <p:txBody>
          <a:bodyPr wrap="square" rtlCol="0">
            <a:spAutoFit/>
          </a:bodyPr>
          <a:lstStyle/>
          <a:p>
            <a:pPr algn="ctr"/>
            <a:r>
              <a:rPr lang="en-US" sz="3200" dirty="0"/>
              <a:t>vs.</a:t>
            </a:r>
          </a:p>
        </p:txBody>
      </p:sp>
      <p:pic>
        <p:nvPicPr>
          <p:cNvPr id="2" name="Picture 1" descr="A screenshot of the balance sheet report">
            <a:extLst>
              <a:ext uri="{FF2B5EF4-FFF2-40B4-BE49-F238E27FC236}">
                <a16:creationId xmlns:a16="http://schemas.microsoft.com/office/drawing/2014/main" id="{CF3F992E-7F41-EC62-F91F-41C392E9A82D}"/>
              </a:ext>
            </a:extLst>
          </p:cNvPr>
          <p:cNvPicPr>
            <a:picLocks noChangeAspect="1"/>
          </p:cNvPicPr>
          <p:nvPr/>
        </p:nvPicPr>
        <p:blipFill>
          <a:blip r:embed="rId3"/>
          <a:stretch>
            <a:fillRect/>
          </a:stretch>
        </p:blipFill>
        <p:spPr>
          <a:xfrm>
            <a:off x="565443" y="1396048"/>
            <a:ext cx="5013960" cy="4313872"/>
          </a:xfrm>
          <a:prstGeom prst="rect">
            <a:avLst/>
          </a:prstGeom>
        </p:spPr>
      </p:pic>
      <p:pic>
        <p:nvPicPr>
          <p:cNvPr id="4" name="Picture 3" descr="A screenshot of the multi-year compare report">
            <a:extLst>
              <a:ext uri="{FF2B5EF4-FFF2-40B4-BE49-F238E27FC236}">
                <a16:creationId xmlns:a16="http://schemas.microsoft.com/office/drawing/2014/main" id="{D7C4B469-B8C1-E40A-0D1A-2E9547038ECE}"/>
              </a:ext>
            </a:extLst>
          </p:cNvPr>
          <p:cNvPicPr>
            <a:picLocks noChangeAspect="1"/>
          </p:cNvPicPr>
          <p:nvPr/>
        </p:nvPicPr>
        <p:blipFill>
          <a:blip r:embed="rId4"/>
          <a:stretch>
            <a:fillRect/>
          </a:stretch>
        </p:blipFill>
        <p:spPr>
          <a:xfrm>
            <a:off x="5848958" y="1391586"/>
            <a:ext cx="6038242" cy="4318333"/>
          </a:xfrm>
          <a:prstGeom prst="rect">
            <a:avLst/>
          </a:prstGeom>
        </p:spPr>
      </p:pic>
      <p:sp>
        <p:nvSpPr>
          <p:cNvPr id="7" name="TextBox 6">
            <a:extLst>
              <a:ext uri="{FF2B5EF4-FFF2-40B4-BE49-F238E27FC236}">
                <a16:creationId xmlns:a16="http://schemas.microsoft.com/office/drawing/2014/main" id="{126CC91F-B88F-6A66-9E41-0D00B53A2D62}"/>
              </a:ext>
            </a:extLst>
          </p:cNvPr>
          <p:cNvSpPr txBox="1"/>
          <p:nvPr/>
        </p:nvSpPr>
        <p:spPr>
          <a:xfrm>
            <a:off x="1158239" y="0"/>
            <a:ext cx="4151923" cy="584775"/>
          </a:xfrm>
          <a:prstGeom prst="rect">
            <a:avLst/>
          </a:prstGeom>
          <a:solidFill>
            <a:schemeClr val="bg1"/>
          </a:solidFill>
        </p:spPr>
        <p:txBody>
          <a:bodyPr wrap="square" rtlCol="0">
            <a:spAutoFit/>
          </a:bodyPr>
          <a:lstStyle/>
          <a:p>
            <a:pPr algn="ctr"/>
            <a:r>
              <a:rPr lang="en-US" sz="3200" dirty="0"/>
              <a:t>Balance Sheet</a:t>
            </a:r>
          </a:p>
        </p:txBody>
      </p:sp>
      <p:sp>
        <p:nvSpPr>
          <p:cNvPr id="8" name="TextBox 7">
            <a:extLst>
              <a:ext uri="{FF2B5EF4-FFF2-40B4-BE49-F238E27FC236}">
                <a16:creationId xmlns:a16="http://schemas.microsoft.com/office/drawing/2014/main" id="{7C988C10-7FDD-59E6-6829-7521512A0594}"/>
              </a:ext>
            </a:extLst>
          </p:cNvPr>
          <p:cNvSpPr txBox="1"/>
          <p:nvPr/>
        </p:nvSpPr>
        <p:spPr>
          <a:xfrm>
            <a:off x="6881839" y="0"/>
            <a:ext cx="4231415" cy="584775"/>
          </a:xfrm>
          <a:prstGeom prst="rect">
            <a:avLst/>
          </a:prstGeom>
          <a:solidFill>
            <a:schemeClr val="bg1"/>
          </a:solidFill>
        </p:spPr>
        <p:txBody>
          <a:bodyPr wrap="square" rtlCol="0">
            <a:spAutoFit/>
          </a:bodyPr>
          <a:lstStyle/>
          <a:p>
            <a:pPr algn="ctr"/>
            <a:r>
              <a:rPr lang="en-US" sz="3200" dirty="0"/>
              <a:t>Multi-year Compare</a:t>
            </a:r>
          </a:p>
        </p:txBody>
      </p:sp>
    </p:spTree>
    <p:extLst>
      <p:ext uri="{BB962C8B-B14F-4D97-AF65-F5344CB8AC3E}">
        <p14:creationId xmlns:p14="http://schemas.microsoft.com/office/powerpoint/2010/main" val="202018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map of New York State showing different regions and counties. There is a table in the top right showing statewide counts: Counties 57* + 5 NYC = 62, Cities 62, Towns 933, Villages 533, School Districts 690, Fire Districts 902">
            <a:extLst>
              <a:ext uri="{FF2B5EF4-FFF2-40B4-BE49-F238E27FC236}">
                <a16:creationId xmlns:a16="http://schemas.microsoft.com/office/drawing/2014/main" id="{68C6C06F-94C2-A8D9-03B6-7201BA372ECE}"/>
              </a:ext>
            </a:extLst>
          </p:cNvPr>
          <p:cNvPicPr>
            <a:picLocks noChangeAspect="1"/>
          </p:cNvPicPr>
          <p:nvPr/>
        </p:nvPicPr>
        <p:blipFill rotWithShape="1">
          <a:blip r:embed="rId3"/>
          <a:srcRect t="4453" b="4453"/>
          <a:stretch/>
        </p:blipFill>
        <p:spPr>
          <a:xfrm>
            <a:off x="20" y="1"/>
            <a:ext cx="12191980" cy="6857999"/>
          </a:xfrm>
          <a:prstGeom prst="rect">
            <a:avLst/>
          </a:prstGeom>
        </p:spPr>
      </p:pic>
      <p:sp>
        <p:nvSpPr>
          <p:cNvPr id="5" name="Rectangle 4">
            <a:extLst>
              <a:ext uri="{FF2B5EF4-FFF2-40B4-BE49-F238E27FC236}">
                <a16:creationId xmlns:a16="http://schemas.microsoft.com/office/drawing/2014/main" id="{D5D1917F-DE19-6F48-D53C-004DB91679AF}"/>
              </a:ext>
            </a:extLst>
          </p:cNvPr>
          <p:cNvSpPr/>
          <p:nvPr/>
        </p:nvSpPr>
        <p:spPr>
          <a:xfrm>
            <a:off x="9204960" y="2936000"/>
            <a:ext cx="2529840" cy="619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087AB0-A469-9E68-FB7F-E176FD003CD8}"/>
              </a:ext>
            </a:extLst>
          </p:cNvPr>
          <p:cNvSpPr>
            <a:spLocks noGrp="1"/>
          </p:cNvSpPr>
          <p:nvPr>
            <p:ph type="title"/>
          </p:nvPr>
        </p:nvSpPr>
        <p:spPr>
          <a:xfrm>
            <a:off x="1524000" y="3053915"/>
            <a:ext cx="9144000" cy="934240"/>
          </a:xfrm>
          <a:solidFill>
            <a:schemeClr val="tx1">
              <a:alpha val="67000"/>
            </a:schemeClr>
          </a:solidFill>
        </p:spPr>
        <p:txBody>
          <a:bodyPr vert="horz" lIns="91440" tIns="45720" rIns="91440" bIns="45720" rtlCol="0" anchor="b">
            <a:normAutofit/>
          </a:bodyPr>
          <a:lstStyle/>
          <a:p>
            <a:pPr algn="ctr"/>
            <a:r>
              <a:rPr lang="en-US" sz="6000" b="1" dirty="0">
                <a:solidFill>
                  <a:schemeClr val="bg1"/>
                </a:solidFill>
              </a:rPr>
              <a:t>NYS Geographic Hierarchy</a:t>
            </a:r>
          </a:p>
        </p:txBody>
      </p:sp>
      <p:sp>
        <p:nvSpPr>
          <p:cNvPr id="6" name="Rectangle 5">
            <a:extLst>
              <a:ext uri="{FF2B5EF4-FFF2-40B4-BE49-F238E27FC236}">
                <a16:creationId xmlns:a16="http://schemas.microsoft.com/office/drawing/2014/main" id="{C9C4E0BF-E15A-4EFD-4058-FCCADFD6BC2C}"/>
              </a:ext>
            </a:extLst>
          </p:cNvPr>
          <p:cNvSpPr/>
          <p:nvPr/>
        </p:nvSpPr>
        <p:spPr>
          <a:xfrm>
            <a:off x="259080" y="5007680"/>
            <a:ext cx="2529840" cy="934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9B62F8-1E12-6ECA-C4C3-5FDBF42B849C}"/>
              </a:ext>
            </a:extLst>
          </p:cNvPr>
          <p:cNvSpPr>
            <a:spLocks noGrp="1"/>
          </p:cNvSpPr>
          <p:nvPr>
            <p:ph type="body" sz="half" idx="4294967295"/>
          </p:nvPr>
        </p:nvSpPr>
        <p:spPr>
          <a:xfrm>
            <a:off x="2052320" y="3988155"/>
            <a:ext cx="8178800" cy="1341600"/>
          </a:xfrm>
          <a:solidFill>
            <a:schemeClr val="tx1">
              <a:alpha val="67000"/>
            </a:schemeClr>
          </a:solidFill>
        </p:spPr>
        <p:txBody>
          <a:bodyPr vert="horz" lIns="91440" tIns="45720" rIns="91440" bIns="45720" rtlCol="0">
            <a:normAutofit/>
          </a:bodyPr>
          <a:lstStyle/>
          <a:p>
            <a:pPr marL="0" indent="0">
              <a:buNone/>
            </a:pPr>
            <a:r>
              <a:rPr lang="en-US" sz="2400" dirty="0">
                <a:solidFill>
                  <a:schemeClr val="bg1"/>
                </a:solidFill>
              </a:rPr>
              <a:t>General Purpose	Counties, Cities, Towns, Villages</a:t>
            </a:r>
          </a:p>
          <a:p>
            <a:pPr marL="0" indent="0">
              <a:buNone/>
            </a:pPr>
            <a:r>
              <a:rPr lang="en-US" sz="2400" dirty="0">
                <a:solidFill>
                  <a:schemeClr val="bg1"/>
                </a:solidFill>
              </a:rPr>
              <a:t>Special Purpose 	School Districts, Fire Districts</a:t>
            </a:r>
          </a:p>
          <a:p>
            <a:pPr marL="0" indent="0">
              <a:buNone/>
            </a:pPr>
            <a:r>
              <a:rPr lang="en-US" sz="2400" dirty="0">
                <a:solidFill>
                  <a:schemeClr val="bg1"/>
                </a:solidFill>
              </a:rPr>
              <a:t>Other			Library, Special Purpose Unit, Joint Activity</a:t>
            </a:r>
          </a:p>
          <a:p>
            <a:pPr marL="0" indent="0" algn="ctr">
              <a:buNone/>
            </a:pPr>
            <a:endParaRPr lang="en-US" sz="2400" dirty="0">
              <a:solidFill>
                <a:schemeClr val="bg1"/>
              </a:solidFill>
            </a:endParaRPr>
          </a:p>
        </p:txBody>
      </p:sp>
      <p:sp>
        <p:nvSpPr>
          <p:cNvPr id="7" name="Rectangle 6">
            <a:extLst>
              <a:ext uri="{FF2B5EF4-FFF2-40B4-BE49-F238E27FC236}">
                <a16:creationId xmlns:a16="http://schemas.microsoft.com/office/drawing/2014/main" id="{B87365C1-7073-9055-1607-D8DAC1BAB4AC}"/>
              </a:ext>
            </a:extLst>
          </p:cNvPr>
          <p:cNvSpPr/>
          <p:nvPr/>
        </p:nvSpPr>
        <p:spPr>
          <a:xfrm>
            <a:off x="33528" y="-2"/>
            <a:ext cx="12124944" cy="3330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B3F2EF-DA87-2F46-F28E-1ADE339A5E73}"/>
              </a:ext>
            </a:extLst>
          </p:cNvPr>
          <p:cNvSpPr txBox="1"/>
          <p:nvPr/>
        </p:nvSpPr>
        <p:spPr>
          <a:xfrm>
            <a:off x="11034532" y="1053090"/>
            <a:ext cx="1123940" cy="228600"/>
          </a:xfrm>
          <a:prstGeom prst="rect">
            <a:avLst/>
          </a:prstGeom>
          <a:solidFill>
            <a:srgbClr val="C7D8F1"/>
          </a:solidFill>
        </p:spPr>
        <p:txBody>
          <a:bodyPr wrap="square" lIns="0" rtlCol="0" anchor="ctr" anchorCtr="0">
            <a:spAutoFit/>
          </a:bodyPr>
          <a:lstStyle/>
          <a:p>
            <a:r>
              <a:rPr lang="en-US" sz="1200" dirty="0">
                <a:solidFill>
                  <a:srgbClr val="FF0000"/>
                </a:solidFill>
              </a:rPr>
              <a:t>* + 5 NYC = 62</a:t>
            </a:r>
          </a:p>
        </p:txBody>
      </p:sp>
    </p:spTree>
    <p:extLst>
      <p:ext uri="{BB962C8B-B14F-4D97-AF65-F5344CB8AC3E}">
        <p14:creationId xmlns:p14="http://schemas.microsoft.com/office/powerpoint/2010/main" val="69315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5719"/>
    </mc:Choice>
    <mc:Fallback xmlns="">
      <p:transition spd="slow" advTm="257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2F1997-53EB-48CE-B294-A340E8F9F40D}"/>
              </a:ext>
            </a:extLst>
          </p:cNvPr>
          <p:cNvSpPr txBox="1"/>
          <p:nvPr/>
        </p:nvSpPr>
        <p:spPr>
          <a:xfrm>
            <a:off x="3433463" y="372347"/>
            <a:ext cx="5325074" cy="369332"/>
          </a:xfrm>
          <a:prstGeom prst="rect">
            <a:avLst/>
          </a:prstGeom>
          <a:noFill/>
        </p:spPr>
        <p:txBody>
          <a:bodyPr wrap="square" rtlCol="0">
            <a:spAutoFit/>
          </a:bodyPr>
          <a:lstStyle/>
          <a:p>
            <a:r>
              <a:rPr lang="en-US" sz="1800" b="1" spc="10" dirty="0"/>
              <a:t>Standard* Hierarchy of New York Geographic Entities</a:t>
            </a:r>
          </a:p>
        </p:txBody>
      </p:sp>
      <p:graphicFrame>
        <p:nvGraphicFramePr>
          <p:cNvPr id="6" name="Diagram 5">
            <a:extLst>
              <a:ext uri="{FF2B5EF4-FFF2-40B4-BE49-F238E27FC236}">
                <a16:creationId xmlns:a16="http://schemas.microsoft.com/office/drawing/2014/main" id="{C07FEA5C-45F9-50F1-DB97-CBFBD7944BF0}"/>
              </a:ext>
            </a:extLst>
          </p:cNvPr>
          <p:cNvGraphicFramePr/>
          <p:nvPr>
            <p:extLst>
              <p:ext uri="{D42A27DB-BD31-4B8C-83A1-F6EECF244321}">
                <p14:modId xmlns:p14="http://schemas.microsoft.com/office/powerpoint/2010/main" val="3654872847"/>
              </p:ext>
            </p:extLst>
          </p:nvPr>
        </p:nvGraphicFramePr>
        <p:xfrm>
          <a:off x="1047034" y="852246"/>
          <a:ext cx="4043783" cy="5153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Map&#10;&#10;Description automatically generated with medium confidence">
            <a:extLst>
              <a:ext uri="{FF2B5EF4-FFF2-40B4-BE49-F238E27FC236}">
                <a16:creationId xmlns:a16="http://schemas.microsoft.com/office/drawing/2014/main" id="{54ED3AE3-6A0F-0C1E-47B5-36B28FB37A30}"/>
              </a:ext>
            </a:extLst>
          </p:cNvPr>
          <p:cNvPicPr>
            <a:picLocks noChangeAspect="1"/>
          </p:cNvPicPr>
          <p:nvPr/>
        </p:nvPicPr>
        <p:blipFill>
          <a:blip r:embed="rId8"/>
          <a:stretch>
            <a:fillRect/>
          </a:stretch>
        </p:blipFill>
        <p:spPr>
          <a:xfrm>
            <a:off x="6096000" y="1197864"/>
            <a:ext cx="4445000" cy="4457700"/>
          </a:xfrm>
          <a:prstGeom prst="rect">
            <a:avLst/>
          </a:prstGeom>
        </p:spPr>
      </p:pic>
    </p:spTree>
    <p:extLst>
      <p:ext uri="{BB962C8B-B14F-4D97-AF65-F5344CB8AC3E}">
        <p14:creationId xmlns:p14="http://schemas.microsoft.com/office/powerpoint/2010/main" val="236760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2F1997-53EB-48CE-B294-A340E8F9F40D}"/>
              </a:ext>
            </a:extLst>
          </p:cNvPr>
          <p:cNvSpPr txBox="1"/>
          <p:nvPr/>
        </p:nvSpPr>
        <p:spPr>
          <a:xfrm>
            <a:off x="3433463" y="372347"/>
            <a:ext cx="5325074" cy="369332"/>
          </a:xfrm>
          <a:prstGeom prst="rect">
            <a:avLst/>
          </a:prstGeom>
          <a:noFill/>
        </p:spPr>
        <p:txBody>
          <a:bodyPr wrap="square" rtlCol="0">
            <a:spAutoFit/>
          </a:bodyPr>
          <a:lstStyle/>
          <a:p>
            <a:r>
              <a:rPr lang="en-US" sz="1800" b="1" spc="10" dirty="0"/>
              <a:t>Standard* Hierarchy of New York Geographic Entities</a:t>
            </a:r>
          </a:p>
        </p:txBody>
      </p:sp>
      <p:graphicFrame>
        <p:nvGraphicFramePr>
          <p:cNvPr id="6" name="Diagram 5">
            <a:extLst>
              <a:ext uri="{FF2B5EF4-FFF2-40B4-BE49-F238E27FC236}">
                <a16:creationId xmlns:a16="http://schemas.microsoft.com/office/drawing/2014/main" id="{C07FEA5C-45F9-50F1-DB97-CBFBD7944BF0}"/>
              </a:ext>
            </a:extLst>
          </p:cNvPr>
          <p:cNvGraphicFramePr/>
          <p:nvPr>
            <p:extLst>
              <p:ext uri="{D42A27DB-BD31-4B8C-83A1-F6EECF244321}">
                <p14:modId xmlns:p14="http://schemas.microsoft.com/office/powerpoint/2010/main" val="2090552437"/>
              </p:ext>
            </p:extLst>
          </p:nvPr>
        </p:nvGraphicFramePr>
        <p:xfrm>
          <a:off x="1047034" y="852246"/>
          <a:ext cx="4043783" cy="5153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Map&#10;&#10;Description automatically generated with medium confidence">
            <a:extLst>
              <a:ext uri="{FF2B5EF4-FFF2-40B4-BE49-F238E27FC236}">
                <a16:creationId xmlns:a16="http://schemas.microsoft.com/office/drawing/2014/main" id="{54ED3AE3-6A0F-0C1E-47B5-36B28FB37A30}"/>
              </a:ext>
            </a:extLst>
          </p:cNvPr>
          <p:cNvPicPr>
            <a:picLocks noChangeAspect="1"/>
          </p:cNvPicPr>
          <p:nvPr/>
        </p:nvPicPr>
        <p:blipFill>
          <a:blip r:embed="rId8"/>
          <a:stretch>
            <a:fillRect/>
          </a:stretch>
        </p:blipFill>
        <p:spPr>
          <a:xfrm>
            <a:off x="6096000" y="1197864"/>
            <a:ext cx="4445000" cy="4457700"/>
          </a:xfrm>
          <a:prstGeom prst="rect">
            <a:avLst/>
          </a:prstGeom>
        </p:spPr>
      </p:pic>
      <p:pic>
        <p:nvPicPr>
          <p:cNvPr id="13" name="Picture 12" descr="Chart, surface chart&#10;&#10;Description automatically generated">
            <a:extLst>
              <a:ext uri="{FF2B5EF4-FFF2-40B4-BE49-F238E27FC236}">
                <a16:creationId xmlns:a16="http://schemas.microsoft.com/office/drawing/2014/main" id="{14A4986C-8C86-E6F1-5C45-14265907D460}"/>
              </a:ext>
            </a:extLst>
          </p:cNvPr>
          <p:cNvPicPr>
            <a:picLocks noChangeAspect="1"/>
          </p:cNvPicPr>
          <p:nvPr/>
        </p:nvPicPr>
        <p:blipFill>
          <a:blip r:embed="rId9"/>
          <a:stretch>
            <a:fillRect/>
          </a:stretch>
        </p:blipFill>
        <p:spPr>
          <a:xfrm>
            <a:off x="6099048" y="1197864"/>
            <a:ext cx="4445000" cy="4457700"/>
          </a:xfrm>
          <a:prstGeom prst="rect">
            <a:avLst/>
          </a:prstGeom>
        </p:spPr>
      </p:pic>
    </p:spTree>
    <p:extLst>
      <p:ext uri="{BB962C8B-B14F-4D97-AF65-F5344CB8AC3E}">
        <p14:creationId xmlns:p14="http://schemas.microsoft.com/office/powerpoint/2010/main" val="2131961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2F1997-53EB-48CE-B294-A340E8F9F40D}"/>
              </a:ext>
            </a:extLst>
          </p:cNvPr>
          <p:cNvSpPr txBox="1"/>
          <p:nvPr/>
        </p:nvSpPr>
        <p:spPr>
          <a:xfrm>
            <a:off x="3433463" y="372347"/>
            <a:ext cx="5325074" cy="369332"/>
          </a:xfrm>
          <a:prstGeom prst="rect">
            <a:avLst/>
          </a:prstGeom>
          <a:noFill/>
        </p:spPr>
        <p:txBody>
          <a:bodyPr wrap="square" rtlCol="0">
            <a:spAutoFit/>
          </a:bodyPr>
          <a:lstStyle/>
          <a:p>
            <a:r>
              <a:rPr lang="en-US" sz="1800" b="1" spc="10" dirty="0"/>
              <a:t>Standard* Hierarchy of New York Geographic Entities</a:t>
            </a:r>
          </a:p>
        </p:txBody>
      </p:sp>
      <p:graphicFrame>
        <p:nvGraphicFramePr>
          <p:cNvPr id="6" name="Diagram 5">
            <a:extLst>
              <a:ext uri="{FF2B5EF4-FFF2-40B4-BE49-F238E27FC236}">
                <a16:creationId xmlns:a16="http://schemas.microsoft.com/office/drawing/2014/main" id="{C07FEA5C-45F9-50F1-DB97-CBFBD7944BF0}"/>
              </a:ext>
            </a:extLst>
          </p:cNvPr>
          <p:cNvGraphicFramePr/>
          <p:nvPr/>
        </p:nvGraphicFramePr>
        <p:xfrm>
          <a:off x="1047034" y="852246"/>
          <a:ext cx="4043783" cy="5153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Map&#10;&#10;Description automatically generated with medium confidence">
            <a:extLst>
              <a:ext uri="{FF2B5EF4-FFF2-40B4-BE49-F238E27FC236}">
                <a16:creationId xmlns:a16="http://schemas.microsoft.com/office/drawing/2014/main" id="{54ED3AE3-6A0F-0C1E-47B5-36B28FB37A30}"/>
              </a:ext>
            </a:extLst>
          </p:cNvPr>
          <p:cNvPicPr>
            <a:picLocks noChangeAspect="1"/>
          </p:cNvPicPr>
          <p:nvPr/>
        </p:nvPicPr>
        <p:blipFill>
          <a:blip r:embed="rId8"/>
          <a:stretch>
            <a:fillRect/>
          </a:stretch>
        </p:blipFill>
        <p:spPr>
          <a:xfrm>
            <a:off x="6096000" y="1197864"/>
            <a:ext cx="4445000" cy="4457700"/>
          </a:xfrm>
          <a:prstGeom prst="rect">
            <a:avLst/>
          </a:prstGeom>
        </p:spPr>
      </p:pic>
      <p:pic>
        <p:nvPicPr>
          <p:cNvPr id="13" name="Picture 12" descr="Chart, surface chart&#10;&#10;Description automatically generated">
            <a:extLst>
              <a:ext uri="{FF2B5EF4-FFF2-40B4-BE49-F238E27FC236}">
                <a16:creationId xmlns:a16="http://schemas.microsoft.com/office/drawing/2014/main" id="{14A4986C-8C86-E6F1-5C45-14265907D460}"/>
              </a:ext>
            </a:extLst>
          </p:cNvPr>
          <p:cNvPicPr>
            <a:picLocks noChangeAspect="1"/>
          </p:cNvPicPr>
          <p:nvPr/>
        </p:nvPicPr>
        <p:blipFill>
          <a:blip r:embed="rId9"/>
          <a:stretch>
            <a:fillRect/>
          </a:stretch>
        </p:blipFill>
        <p:spPr>
          <a:xfrm>
            <a:off x="6099048" y="1197864"/>
            <a:ext cx="4445000" cy="44577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58127D4F-447E-952D-4FB6-FA93CE0B1687}"/>
              </a:ext>
            </a:extLst>
          </p:cNvPr>
          <p:cNvPicPr>
            <a:picLocks noChangeAspect="1"/>
          </p:cNvPicPr>
          <p:nvPr/>
        </p:nvPicPr>
        <p:blipFill>
          <a:blip r:embed="rId10"/>
          <a:stretch>
            <a:fillRect/>
          </a:stretch>
        </p:blipFill>
        <p:spPr>
          <a:xfrm>
            <a:off x="6099048" y="1197864"/>
            <a:ext cx="4445000" cy="4457700"/>
          </a:xfrm>
          <a:prstGeom prst="rect">
            <a:avLst/>
          </a:prstGeom>
        </p:spPr>
      </p:pic>
    </p:spTree>
    <p:extLst>
      <p:ext uri="{BB962C8B-B14F-4D97-AF65-F5344CB8AC3E}">
        <p14:creationId xmlns:p14="http://schemas.microsoft.com/office/powerpoint/2010/main" val="568636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2F1997-53EB-48CE-B294-A340E8F9F40D}"/>
              </a:ext>
            </a:extLst>
          </p:cNvPr>
          <p:cNvSpPr txBox="1"/>
          <p:nvPr/>
        </p:nvSpPr>
        <p:spPr>
          <a:xfrm>
            <a:off x="3433463" y="372347"/>
            <a:ext cx="5325074" cy="369332"/>
          </a:xfrm>
          <a:prstGeom prst="rect">
            <a:avLst/>
          </a:prstGeom>
          <a:noFill/>
        </p:spPr>
        <p:txBody>
          <a:bodyPr wrap="square" rtlCol="0">
            <a:spAutoFit/>
          </a:bodyPr>
          <a:lstStyle/>
          <a:p>
            <a:r>
              <a:rPr lang="en-US" sz="1800" b="1" spc="10" dirty="0"/>
              <a:t>Standard* Hierarchy of New York Geographic Entities</a:t>
            </a:r>
          </a:p>
        </p:txBody>
      </p:sp>
      <p:graphicFrame>
        <p:nvGraphicFramePr>
          <p:cNvPr id="6" name="Diagram 5">
            <a:extLst>
              <a:ext uri="{FF2B5EF4-FFF2-40B4-BE49-F238E27FC236}">
                <a16:creationId xmlns:a16="http://schemas.microsoft.com/office/drawing/2014/main" id="{C07FEA5C-45F9-50F1-DB97-CBFBD7944BF0}"/>
              </a:ext>
            </a:extLst>
          </p:cNvPr>
          <p:cNvGraphicFramePr/>
          <p:nvPr>
            <p:extLst>
              <p:ext uri="{D42A27DB-BD31-4B8C-83A1-F6EECF244321}">
                <p14:modId xmlns:p14="http://schemas.microsoft.com/office/powerpoint/2010/main" val="2689702589"/>
              </p:ext>
            </p:extLst>
          </p:nvPr>
        </p:nvGraphicFramePr>
        <p:xfrm>
          <a:off x="1047034" y="852246"/>
          <a:ext cx="4043783" cy="5153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Map&#10;&#10;Description automatically generated with medium confidence">
            <a:extLst>
              <a:ext uri="{FF2B5EF4-FFF2-40B4-BE49-F238E27FC236}">
                <a16:creationId xmlns:a16="http://schemas.microsoft.com/office/drawing/2014/main" id="{54ED3AE3-6A0F-0C1E-47B5-36B28FB37A30}"/>
              </a:ext>
            </a:extLst>
          </p:cNvPr>
          <p:cNvPicPr>
            <a:picLocks noChangeAspect="1"/>
          </p:cNvPicPr>
          <p:nvPr/>
        </p:nvPicPr>
        <p:blipFill>
          <a:blip r:embed="rId8"/>
          <a:stretch>
            <a:fillRect/>
          </a:stretch>
        </p:blipFill>
        <p:spPr>
          <a:xfrm>
            <a:off x="6096000" y="1197864"/>
            <a:ext cx="4445000" cy="4457700"/>
          </a:xfrm>
          <a:prstGeom prst="rect">
            <a:avLst/>
          </a:prstGeom>
        </p:spPr>
      </p:pic>
      <p:pic>
        <p:nvPicPr>
          <p:cNvPr id="13" name="Picture 12" descr="Chart, surface chart&#10;&#10;Description automatically generated">
            <a:extLst>
              <a:ext uri="{FF2B5EF4-FFF2-40B4-BE49-F238E27FC236}">
                <a16:creationId xmlns:a16="http://schemas.microsoft.com/office/drawing/2014/main" id="{14A4986C-8C86-E6F1-5C45-14265907D460}"/>
              </a:ext>
            </a:extLst>
          </p:cNvPr>
          <p:cNvPicPr>
            <a:picLocks noChangeAspect="1"/>
          </p:cNvPicPr>
          <p:nvPr/>
        </p:nvPicPr>
        <p:blipFill>
          <a:blip r:embed="rId9"/>
          <a:stretch>
            <a:fillRect/>
          </a:stretch>
        </p:blipFill>
        <p:spPr>
          <a:xfrm>
            <a:off x="6099048" y="1197864"/>
            <a:ext cx="4445000" cy="44577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58127D4F-447E-952D-4FB6-FA93CE0B1687}"/>
              </a:ext>
            </a:extLst>
          </p:cNvPr>
          <p:cNvPicPr>
            <a:picLocks noChangeAspect="1"/>
          </p:cNvPicPr>
          <p:nvPr/>
        </p:nvPicPr>
        <p:blipFill>
          <a:blip r:embed="rId10"/>
          <a:stretch>
            <a:fillRect/>
          </a:stretch>
        </p:blipFill>
        <p:spPr>
          <a:xfrm>
            <a:off x="6099048" y="1197864"/>
            <a:ext cx="4445000" cy="4457700"/>
          </a:xfrm>
          <a:prstGeom prst="rect">
            <a:avLst/>
          </a:prstGeom>
        </p:spPr>
      </p:pic>
      <p:sp>
        <p:nvSpPr>
          <p:cNvPr id="4" name="TextBox 3">
            <a:extLst>
              <a:ext uri="{FF2B5EF4-FFF2-40B4-BE49-F238E27FC236}">
                <a16:creationId xmlns:a16="http://schemas.microsoft.com/office/drawing/2014/main" id="{70E2AF41-9F4B-9B63-AE8E-8E89AB7CD18C}"/>
              </a:ext>
            </a:extLst>
          </p:cNvPr>
          <p:cNvSpPr txBox="1"/>
          <p:nvPr/>
        </p:nvSpPr>
        <p:spPr>
          <a:xfrm>
            <a:off x="2895357" y="4685600"/>
            <a:ext cx="4043783" cy="369332"/>
          </a:xfrm>
          <a:prstGeom prst="rect">
            <a:avLst/>
          </a:prstGeom>
          <a:noFill/>
        </p:spPr>
        <p:txBody>
          <a:bodyPr wrap="square">
            <a:spAutoFit/>
          </a:bodyPr>
          <a:lstStyle/>
          <a:p>
            <a:pPr lvl="0"/>
            <a:r>
              <a:rPr lang="en-US" dirty="0"/>
              <a:t>* Cities that cross county lines:</a:t>
            </a:r>
          </a:p>
        </p:txBody>
      </p:sp>
      <p:graphicFrame>
        <p:nvGraphicFramePr>
          <p:cNvPr id="7" name="Table 6">
            <a:extLst>
              <a:ext uri="{FF2B5EF4-FFF2-40B4-BE49-F238E27FC236}">
                <a16:creationId xmlns:a16="http://schemas.microsoft.com/office/drawing/2014/main" id="{BFCE041A-CA3B-0EC1-6D35-ACAB5FA26563}"/>
              </a:ext>
            </a:extLst>
          </p:cNvPr>
          <p:cNvGraphicFramePr>
            <a:graphicFrameLocks noGrp="1"/>
          </p:cNvGraphicFramePr>
          <p:nvPr>
            <p:extLst>
              <p:ext uri="{D42A27DB-BD31-4B8C-83A1-F6EECF244321}">
                <p14:modId xmlns:p14="http://schemas.microsoft.com/office/powerpoint/2010/main" val="1460865164"/>
              </p:ext>
            </p:extLst>
          </p:nvPr>
        </p:nvGraphicFramePr>
        <p:xfrm>
          <a:off x="3153223" y="4997057"/>
          <a:ext cx="8074220" cy="1488596"/>
        </p:xfrm>
        <a:graphic>
          <a:graphicData uri="http://schemas.openxmlformats.org/drawingml/2006/table">
            <a:tbl>
              <a:tblPr firstRow="1">
                <a:tableStyleId>{7E9639D4-E3E2-4D34-9284-5A2195B3D0D7}</a:tableStyleId>
              </a:tblPr>
              <a:tblGrid>
                <a:gridCol w="1268306">
                  <a:extLst>
                    <a:ext uri="{9D8B030D-6E8A-4147-A177-3AD203B41FA5}">
                      <a16:colId xmlns:a16="http://schemas.microsoft.com/office/drawing/2014/main" val="674779808"/>
                    </a:ext>
                  </a:extLst>
                </a:gridCol>
                <a:gridCol w="1377807">
                  <a:extLst>
                    <a:ext uri="{9D8B030D-6E8A-4147-A177-3AD203B41FA5}">
                      <a16:colId xmlns:a16="http://schemas.microsoft.com/office/drawing/2014/main" val="3864569289"/>
                    </a:ext>
                  </a:extLst>
                </a:gridCol>
                <a:gridCol w="1075289">
                  <a:extLst>
                    <a:ext uri="{9D8B030D-6E8A-4147-A177-3AD203B41FA5}">
                      <a16:colId xmlns:a16="http://schemas.microsoft.com/office/drawing/2014/main" val="1007714500"/>
                    </a:ext>
                  </a:extLst>
                </a:gridCol>
                <a:gridCol w="1080456">
                  <a:extLst>
                    <a:ext uri="{9D8B030D-6E8A-4147-A177-3AD203B41FA5}">
                      <a16:colId xmlns:a16="http://schemas.microsoft.com/office/drawing/2014/main" val="1797806574"/>
                    </a:ext>
                  </a:extLst>
                </a:gridCol>
                <a:gridCol w="1092510">
                  <a:extLst>
                    <a:ext uri="{9D8B030D-6E8A-4147-A177-3AD203B41FA5}">
                      <a16:colId xmlns:a16="http://schemas.microsoft.com/office/drawing/2014/main" val="1079611049"/>
                    </a:ext>
                  </a:extLst>
                </a:gridCol>
                <a:gridCol w="1104563">
                  <a:extLst>
                    <a:ext uri="{9D8B030D-6E8A-4147-A177-3AD203B41FA5}">
                      <a16:colId xmlns:a16="http://schemas.microsoft.com/office/drawing/2014/main" val="2140348206"/>
                    </a:ext>
                  </a:extLst>
                </a:gridCol>
                <a:gridCol w="1075289">
                  <a:extLst>
                    <a:ext uri="{9D8B030D-6E8A-4147-A177-3AD203B41FA5}">
                      <a16:colId xmlns:a16="http://schemas.microsoft.com/office/drawing/2014/main" val="3970355548"/>
                    </a:ext>
                  </a:extLst>
                </a:gridCol>
              </a:tblGrid>
              <a:tr h="55814">
                <a:tc>
                  <a:txBody>
                    <a:bodyPr/>
                    <a:lstStyle/>
                    <a:p>
                      <a:pPr algn="ctr" fontAlgn="b"/>
                      <a:r>
                        <a:rPr lang="en-US" sz="1300" b="1" u="none" strike="noStrike" dirty="0">
                          <a:solidFill>
                            <a:schemeClr val="bg1"/>
                          </a:solidFill>
                          <a:effectLst/>
                        </a:rPr>
                        <a:t>SWIS Code</a:t>
                      </a:r>
                      <a:endParaRPr lang="en-US" sz="1300" b="1" i="0" u="none" strike="noStrike" dirty="0">
                        <a:solidFill>
                          <a:schemeClr val="bg1"/>
                        </a:solidFill>
                        <a:effectLst/>
                        <a:latin typeface="Calibri" panose="020F0502020204030204" pitchFamily="34" charset="0"/>
                      </a:endParaRPr>
                    </a:p>
                  </a:txBody>
                  <a:tcPr marL="10316" marR="10316" marT="10316" marB="0" anchor="b">
                    <a:lnB w="12700" cap="flat" cmpd="sng" algn="ctr">
                      <a:solidFill>
                        <a:schemeClr val="tx1"/>
                      </a:solidFill>
                      <a:prstDash val="solid"/>
                      <a:round/>
                      <a:headEnd type="none" w="med" len="med"/>
                      <a:tailEnd type="none" w="med" len="med"/>
                    </a:lnB>
                  </a:tcPr>
                </a:tc>
                <a:tc>
                  <a:txBody>
                    <a:bodyPr/>
                    <a:lstStyle/>
                    <a:p>
                      <a:pPr algn="l" fontAlgn="b"/>
                      <a:r>
                        <a:rPr lang="en-US" sz="1300" b="1" u="none" strike="noStrike" dirty="0">
                          <a:effectLst/>
                        </a:rPr>
                        <a:t>Name</a:t>
                      </a:r>
                      <a:endParaRPr lang="en-US" sz="1300" b="1" i="0" u="none" strike="noStrike" dirty="0">
                        <a:solidFill>
                          <a:srgbClr val="000000"/>
                        </a:solidFill>
                        <a:effectLst/>
                        <a:latin typeface="Calibri" panose="020F0502020204030204" pitchFamily="34" charset="0"/>
                      </a:endParaRPr>
                    </a:p>
                  </a:txBody>
                  <a:tcPr marR="10316" marT="10316" marB="0" anchor="b">
                    <a:lnB w="12700" cap="flat" cmpd="sng" algn="ctr">
                      <a:solidFill>
                        <a:schemeClr val="tx1"/>
                      </a:solidFill>
                      <a:prstDash val="solid"/>
                      <a:round/>
                      <a:headEnd type="none" w="med" len="med"/>
                      <a:tailEnd type="none" w="med" len="med"/>
                    </a:lnB>
                  </a:tcPr>
                </a:tc>
                <a:tc gridSpan="5">
                  <a:txBody>
                    <a:bodyPr/>
                    <a:lstStyle/>
                    <a:p>
                      <a:pPr algn="l" fontAlgn="b"/>
                      <a:r>
                        <a:rPr lang="en-US" sz="1300" b="1" u="none" strike="noStrike" dirty="0">
                          <a:solidFill>
                            <a:schemeClr val="bg1"/>
                          </a:solidFill>
                          <a:effectLst/>
                        </a:rPr>
                        <a:t>% by area</a:t>
                      </a:r>
                      <a:endParaRPr lang="en-US" sz="1300" b="1" i="0" u="none" strike="noStrike" dirty="0">
                        <a:solidFill>
                          <a:schemeClr val="bg1"/>
                        </a:solidFill>
                        <a:effectLst/>
                        <a:latin typeface="Calibri" panose="020F0502020204030204" pitchFamily="34" charset="0"/>
                      </a:endParaRPr>
                    </a:p>
                  </a:txBody>
                  <a:tcPr marL="182880" marR="10316" marT="10316" marB="0" anchor="b">
                    <a:lnB w="12700" cap="flat" cmpd="sng" algn="ctr">
                      <a:solidFill>
                        <a:schemeClr val="tx1"/>
                      </a:solidFill>
                      <a:prstDash val="solid"/>
                      <a:round/>
                      <a:headEnd type="none" w="med" len="med"/>
                      <a:tailEnd type="none" w="med" len="med"/>
                    </a:lnB>
                  </a:tcPr>
                </a:tc>
                <a:tc hMerge="1">
                  <a:txBody>
                    <a:bodyPr/>
                    <a:lstStyle/>
                    <a:p>
                      <a:pPr algn="ctr" fontAlgn="b"/>
                      <a:endParaRPr lang="en-US" sz="1300" b="1" i="0" u="none" strike="noStrike" dirty="0">
                        <a:solidFill>
                          <a:schemeClr val="bg1"/>
                        </a:solidFill>
                        <a:effectLst/>
                        <a:latin typeface="Calibri" panose="020F0502020204030204" pitchFamily="34" charset="0"/>
                      </a:endParaRPr>
                    </a:p>
                  </a:txBody>
                  <a:tcPr marL="10316" marR="10316" marT="10316" marB="0" anchor="b">
                    <a:lnB w="12700" cap="flat" cmpd="sng" algn="ctr">
                      <a:solidFill>
                        <a:schemeClr val="tx1"/>
                      </a:solidFill>
                      <a:prstDash val="solid"/>
                      <a:round/>
                      <a:headEnd type="none" w="med" len="med"/>
                      <a:tailEnd type="none" w="med" len="med"/>
                    </a:lnB>
                  </a:tcPr>
                </a:tc>
                <a:tc hMerge="1">
                  <a:txBody>
                    <a:bodyPr/>
                    <a:lstStyle/>
                    <a:p>
                      <a:pPr algn="ctr" fontAlgn="b"/>
                      <a:endParaRPr lang="en-US" sz="1300" b="1" i="0" u="none" strike="noStrike" dirty="0">
                        <a:solidFill>
                          <a:schemeClr val="bg1"/>
                        </a:solidFill>
                        <a:effectLst/>
                        <a:latin typeface="Calibri" panose="020F0502020204030204" pitchFamily="34" charset="0"/>
                      </a:endParaRPr>
                    </a:p>
                  </a:txBody>
                  <a:tcPr marL="10316" marR="10316" marT="10316" marB="0" anchor="b">
                    <a:lnB w="12700" cap="flat" cmpd="sng" algn="ctr">
                      <a:solidFill>
                        <a:schemeClr val="tx1"/>
                      </a:solidFill>
                      <a:prstDash val="solid"/>
                      <a:round/>
                      <a:headEnd type="none" w="med" len="med"/>
                      <a:tailEnd type="none" w="med" len="med"/>
                    </a:lnB>
                  </a:tcPr>
                </a:tc>
                <a:tc hMerge="1">
                  <a:txBody>
                    <a:bodyPr/>
                    <a:lstStyle/>
                    <a:p>
                      <a:pPr algn="ctr" fontAlgn="b"/>
                      <a:endParaRPr lang="en-US" sz="1300" b="1" i="0" u="none" strike="noStrike" dirty="0">
                        <a:solidFill>
                          <a:schemeClr val="bg1"/>
                        </a:solidFill>
                        <a:effectLst/>
                        <a:latin typeface="Calibri" panose="020F0502020204030204" pitchFamily="34" charset="0"/>
                      </a:endParaRPr>
                    </a:p>
                  </a:txBody>
                  <a:tcPr marL="10316" marR="10316" marT="10316" marB="0" anchor="b">
                    <a:lnB w="12700" cap="flat" cmpd="sng" algn="ctr">
                      <a:solidFill>
                        <a:schemeClr val="tx1"/>
                      </a:solidFill>
                      <a:prstDash val="solid"/>
                      <a:round/>
                      <a:headEnd type="none" w="med" len="med"/>
                      <a:tailEnd type="none" w="med" len="med"/>
                    </a:lnB>
                  </a:tcPr>
                </a:tc>
                <a:tc hMerge="1">
                  <a:txBody>
                    <a:bodyPr/>
                    <a:lstStyle/>
                    <a:p>
                      <a:pPr algn="ctr" fontAlgn="b"/>
                      <a:endParaRPr lang="en-US" sz="1300" b="1" i="0" u="none" strike="noStrike" dirty="0">
                        <a:solidFill>
                          <a:schemeClr val="bg1"/>
                        </a:solidFill>
                        <a:effectLst/>
                        <a:latin typeface="Calibri" panose="020F0502020204030204" pitchFamily="34" charset="0"/>
                      </a:endParaRPr>
                    </a:p>
                  </a:txBody>
                  <a:tcPr marL="10316" marR="10316" marT="10316"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7037791"/>
                  </a:ext>
                </a:extLst>
              </a:tr>
              <a:tr h="349472">
                <a:tc>
                  <a:txBody>
                    <a:bodyPr/>
                    <a:lstStyle/>
                    <a:p>
                      <a:pPr algn="ctr" fontAlgn="b"/>
                      <a:r>
                        <a:rPr lang="en-US" sz="1300" b="0" u="none" strike="noStrike" dirty="0">
                          <a:solidFill>
                            <a:srgbClr val="000000"/>
                          </a:solidFill>
                          <a:effectLst/>
                        </a:rPr>
                        <a:t>320500</a:t>
                      </a:r>
                      <a:endParaRPr lang="en-US" sz="1300" b="0" i="0" u="none" strike="noStrike" dirty="0">
                        <a:solidFill>
                          <a:srgbClr val="000000"/>
                        </a:solidFill>
                        <a:effectLst/>
                        <a:latin typeface="Calibri" panose="020F050202020403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300" u="none" strike="noStrike" dirty="0">
                          <a:effectLst/>
                        </a:rPr>
                        <a:t>City of Geneva</a:t>
                      </a:r>
                      <a:endParaRPr lang="en-US" sz="1300" b="0" i="0" u="none" strike="noStrike" dirty="0">
                        <a:solidFill>
                          <a:srgbClr val="000000"/>
                        </a:solidFill>
                        <a:effectLst/>
                        <a:latin typeface="Calibri" panose="020F050202020403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dirty="0">
                          <a:solidFill>
                            <a:srgbClr val="000000"/>
                          </a:solidFill>
                          <a:effectLst/>
                        </a:rPr>
                        <a:t>Ontario</a:t>
                      </a:r>
                      <a:br>
                        <a:rPr lang="en-US" sz="1200" b="0" u="none" strike="noStrike" dirty="0">
                          <a:solidFill>
                            <a:srgbClr val="000000"/>
                          </a:solidFill>
                          <a:effectLst/>
                        </a:rPr>
                      </a:br>
                      <a:r>
                        <a:rPr lang="en-US" sz="1200" b="0" u="none" strike="noStrike" dirty="0">
                          <a:solidFill>
                            <a:srgbClr val="000000"/>
                          </a:solidFill>
                          <a:effectLst/>
                        </a:rPr>
                        <a:t>72.27%</a:t>
                      </a:r>
                      <a:endParaRPr lang="en-US" sz="1200" b="0" i="0" u="none" strike="noStrike" dirty="0">
                        <a:solidFill>
                          <a:srgbClr val="000000"/>
                        </a:solidFill>
                        <a:effectLst/>
                        <a:latin typeface="Calibri" panose="020F050202020403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u="none" strike="noStrike" dirty="0">
                          <a:solidFill>
                            <a:srgbClr val="000000"/>
                          </a:solidFill>
                          <a:effectLst/>
                        </a:rPr>
                        <a:t>Seneca</a:t>
                      </a:r>
                      <a:br>
                        <a:rPr lang="en-US" sz="1200" b="0" u="none" strike="noStrike" dirty="0">
                          <a:solidFill>
                            <a:srgbClr val="000000"/>
                          </a:solidFill>
                          <a:effectLst/>
                        </a:rPr>
                      </a:br>
                      <a:r>
                        <a:rPr lang="en-US" sz="1200" b="0" u="none" strike="noStrike" dirty="0">
                          <a:solidFill>
                            <a:srgbClr val="000000"/>
                          </a:solidFill>
                          <a:effectLst/>
                        </a:rPr>
                        <a:t>27.73%</a:t>
                      </a:r>
                      <a:endParaRPr lang="en-US" dirty="0"/>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53255"/>
                  </a:ext>
                </a:extLst>
              </a:tr>
              <a:tr h="220083">
                <a:tc>
                  <a:txBody>
                    <a:bodyPr/>
                    <a:lstStyle/>
                    <a:p>
                      <a:pPr algn="ctr" fontAlgn="b"/>
                      <a:r>
                        <a:rPr lang="en-US" sz="1300" b="0" u="none" strike="noStrike" dirty="0">
                          <a:solidFill>
                            <a:srgbClr val="000000"/>
                          </a:solidFill>
                          <a:effectLst/>
                        </a:rPr>
                        <a:t>650000</a:t>
                      </a:r>
                      <a:endParaRPr lang="en-US" sz="1300" b="0" i="0" u="none" strike="noStrike" dirty="0">
                        <a:solidFill>
                          <a:srgbClr val="000000"/>
                        </a:solidFill>
                        <a:effectLst/>
                        <a:latin typeface="Calibri" panose="020F050202020403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300" u="none" strike="noStrike" dirty="0">
                          <a:effectLst/>
                        </a:rPr>
                        <a:t>City of New York</a:t>
                      </a:r>
                      <a:endParaRPr lang="en-US" sz="1300" b="0" i="0" u="none" strike="noStrike" dirty="0">
                        <a:solidFill>
                          <a:srgbClr val="000000"/>
                        </a:solidFill>
                        <a:effectLst/>
                        <a:latin typeface="Calibri" panose="020F050202020403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dirty="0">
                          <a:solidFill>
                            <a:srgbClr val="000000"/>
                          </a:solidFill>
                          <a:effectLst/>
                        </a:rPr>
                        <a:t>Queens</a:t>
                      </a:r>
                      <a:br>
                        <a:rPr lang="en-US" sz="1200" b="0" u="none" strike="noStrike" dirty="0">
                          <a:solidFill>
                            <a:srgbClr val="000000"/>
                          </a:solidFill>
                          <a:effectLst/>
                        </a:rPr>
                      </a:br>
                      <a:r>
                        <a:rPr lang="en-US" sz="1200" b="0" u="none" strike="noStrike" dirty="0">
                          <a:solidFill>
                            <a:srgbClr val="000000"/>
                          </a:solidFill>
                          <a:effectLst/>
                        </a:rPr>
                        <a:t>38.17%</a:t>
                      </a:r>
                      <a:endParaRPr lang="en-US" sz="1200" b="0" i="0" u="none" strike="noStrike" dirty="0">
                        <a:solidFill>
                          <a:srgbClr val="000000"/>
                        </a:solidFill>
                        <a:effectLst/>
                        <a:latin typeface="Calibri" panose="020F050202020403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u="none" strike="noStrike" dirty="0">
                          <a:solidFill>
                            <a:srgbClr val="000000"/>
                          </a:solidFill>
                          <a:effectLst/>
                        </a:rPr>
                        <a:t>(Staten Island)</a:t>
                      </a:r>
                      <a:br>
                        <a:rPr lang="en-US" sz="1200" b="0" u="none" strike="noStrike" dirty="0">
                          <a:solidFill>
                            <a:srgbClr val="000000"/>
                          </a:solidFill>
                          <a:effectLst/>
                        </a:rPr>
                      </a:br>
                      <a:r>
                        <a:rPr lang="en-US" sz="1200" b="0" u="none" strike="noStrike" dirty="0">
                          <a:solidFill>
                            <a:srgbClr val="000000"/>
                          </a:solidFill>
                          <a:effectLst/>
                        </a:rPr>
                        <a:t>Richmond</a:t>
                      </a:r>
                      <a:br>
                        <a:rPr lang="en-US" sz="1200" b="0" u="none" strike="noStrike" dirty="0">
                          <a:solidFill>
                            <a:srgbClr val="000000"/>
                          </a:solidFill>
                          <a:effectLst/>
                        </a:rPr>
                      </a:br>
                      <a:r>
                        <a:rPr lang="en-US" sz="1200" b="0" u="none" strike="noStrike" dirty="0">
                          <a:solidFill>
                            <a:srgbClr val="000000"/>
                          </a:solidFill>
                          <a:effectLst/>
                        </a:rPr>
                        <a:t>21.79%</a:t>
                      </a:r>
                      <a:endParaRPr lang="en-US" dirty="0"/>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u="none" strike="noStrike" dirty="0">
                          <a:solidFill>
                            <a:srgbClr val="000000"/>
                          </a:solidFill>
                          <a:effectLst/>
                        </a:rPr>
                        <a:t>(Brooklyn)</a:t>
                      </a:r>
                      <a:br>
                        <a:rPr lang="en-US" sz="1200" b="0" u="none" strike="noStrike" dirty="0">
                          <a:solidFill>
                            <a:srgbClr val="000000"/>
                          </a:solidFill>
                          <a:effectLst/>
                        </a:rPr>
                      </a:br>
                      <a:r>
                        <a:rPr lang="en-US" sz="1200" b="0" u="none" strike="noStrike" dirty="0">
                          <a:solidFill>
                            <a:srgbClr val="000000"/>
                          </a:solidFill>
                          <a:effectLst/>
                        </a:rPr>
                        <a:t>Kings</a:t>
                      </a:r>
                      <a:br>
                        <a:rPr lang="en-US" sz="1200" b="0" u="none" strike="noStrike" dirty="0">
                          <a:solidFill>
                            <a:srgbClr val="000000"/>
                          </a:solidFill>
                          <a:effectLst/>
                        </a:rPr>
                      </a:br>
                      <a:r>
                        <a:rPr lang="en-US" sz="1200" b="0" u="none" strike="noStrike" dirty="0">
                          <a:solidFill>
                            <a:srgbClr val="000000"/>
                          </a:solidFill>
                          <a:effectLst/>
                        </a:rPr>
                        <a:t>20.66%</a:t>
                      </a:r>
                      <a:endParaRPr lang="en-US" dirty="0"/>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u="none" strike="noStrike" dirty="0">
                          <a:solidFill>
                            <a:srgbClr val="000000"/>
                          </a:solidFill>
                          <a:effectLst/>
                        </a:rPr>
                        <a:t>Bronx</a:t>
                      </a:r>
                      <a:br>
                        <a:rPr lang="en-US" sz="1200" b="0" u="none" strike="noStrike" dirty="0">
                          <a:solidFill>
                            <a:srgbClr val="000000"/>
                          </a:solidFill>
                          <a:effectLst/>
                        </a:rPr>
                      </a:br>
                      <a:r>
                        <a:rPr lang="en-US" sz="1200" b="0" u="none" strike="noStrike" dirty="0">
                          <a:solidFill>
                            <a:srgbClr val="000000"/>
                          </a:solidFill>
                          <a:effectLst/>
                        </a:rPr>
                        <a:t>12.22%</a:t>
                      </a:r>
                      <a:endParaRPr lang="en-US" dirty="0"/>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u="none" strike="noStrike" dirty="0">
                          <a:solidFill>
                            <a:srgbClr val="000000"/>
                          </a:solidFill>
                          <a:effectLst/>
                        </a:rPr>
                        <a:t>(Manhattan)</a:t>
                      </a:r>
                      <a:br>
                        <a:rPr lang="en-US" sz="1200" b="0" u="none" strike="noStrike" dirty="0">
                          <a:solidFill>
                            <a:srgbClr val="000000"/>
                          </a:solidFill>
                          <a:effectLst/>
                        </a:rPr>
                      </a:br>
                      <a:r>
                        <a:rPr lang="en-US" sz="1200" b="0" u="none" strike="noStrike" dirty="0">
                          <a:solidFill>
                            <a:srgbClr val="000000"/>
                          </a:solidFill>
                          <a:effectLst/>
                        </a:rPr>
                        <a:t>New York</a:t>
                      </a:r>
                      <a:br>
                        <a:rPr lang="en-US" sz="1200" b="0" u="none" strike="noStrike" dirty="0">
                          <a:solidFill>
                            <a:srgbClr val="000000"/>
                          </a:solidFill>
                          <a:effectLst/>
                        </a:rPr>
                      </a:br>
                      <a:r>
                        <a:rPr lang="en-US" sz="1200" b="0" u="none" strike="noStrike" dirty="0">
                          <a:solidFill>
                            <a:srgbClr val="000000"/>
                          </a:solidFill>
                          <a:effectLst/>
                        </a:rPr>
                        <a:t>7.17%</a:t>
                      </a:r>
                      <a:endParaRPr lang="en-US" dirty="0"/>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492855"/>
                  </a:ext>
                </a:extLst>
              </a:tr>
            </a:tbl>
          </a:graphicData>
        </a:graphic>
      </p:graphicFrame>
    </p:spTree>
    <p:extLst>
      <p:ext uri="{BB962C8B-B14F-4D97-AF65-F5344CB8AC3E}">
        <p14:creationId xmlns:p14="http://schemas.microsoft.com/office/powerpoint/2010/main" val="30123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2F1997-53EB-48CE-B294-A340E8F9F40D}"/>
              </a:ext>
            </a:extLst>
          </p:cNvPr>
          <p:cNvSpPr txBox="1"/>
          <p:nvPr/>
        </p:nvSpPr>
        <p:spPr>
          <a:xfrm>
            <a:off x="3433463" y="372347"/>
            <a:ext cx="5325074" cy="369332"/>
          </a:xfrm>
          <a:prstGeom prst="rect">
            <a:avLst/>
          </a:prstGeom>
          <a:noFill/>
        </p:spPr>
        <p:txBody>
          <a:bodyPr wrap="square" rtlCol="0">
            <a:spAutoFit/>
          </a:bodyPr>
          <a:lstStyle/>
          <a:p>
            <a:r>
              <a:rPr lang="en-US" sz="1800" b="1" spc="10" dirty="0"/>
              <a:t>Standard* Hierarchy of New York Geographic Entities</a:t>
            </a:r>
          </a:p>
        </p:txBody>
      </p:sp>
      <p:graphicFrame>
        <p:nvGraphicFramePr>
          <p:cNvPr id="6" name="Diagram 5">
            <a:extLst>
              <a:ext uri="{FF2B5EF4-FFF2-40B4-BE49-F238E27FC236}">
                <a16:creationId xmlns:a16="http://schemas.microsoft.com/office/drawing/2014/main" id="{C07FEA5C-45F9-50F1-DB97-CBFBD7944BF0}"/>
              </a:ext>
            </a:extLst>
          </p:cNvPr>
          <p:cNvGraphicFramePr/>
          <p:nvPr>
            <p:extLst>
              <p:ext uri="{D42A27DB-BD31-4B8C-83A1-F6EECF244321}">
                <p14:modId xmlns:p14="http://schemas.microsoft.com/office/powerpoint/2010/main" val="3609888390"/>
              </p:ext>
            </p:extLst>
          </p:nvPr>
        </p:nvGraphicFramePr>
        <p:xfrm>
          <a:off x="1047034" y="852246"/>
          <a:ext cx="4043783" cy="5153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Map&#10;&#10;Description automatically generated with medium confidence">
            <a:extLst>
              <a:ext uri="{FF2B5EF4-FFF2-40B4-BE49-F238E27FC236}">
                <a16:creationId xmlns:a16="http://schemas.microsoft.com/office/drawing/2014/main" id="{54ED3AE3-6A0F-0C1E-47B5-36B28FB37A30}"/>
              </a:ext>
            </a:extLst>
          </p:cNvPr>
          <p:cNvPicPr>
            <a:picLocks noChangeAspect="1"/>
          </p:cNvPicPr>
          <p:nvPr/>
        </p:nvPicPr>
        <p:blipFill>
          <a:blip r:embed="rId8"/>
          <a:stretch>
            <a:fillRect/>
          </a:stretch>
        </p:blipFill>
        <p:spPr>
          <a:xfrm>
            <a:off x="6096000" y="1197864"/>
            <a:ext cx="4445000" cy="4457700"/>
          </a:xfrm>
          <a:prstGeom prst="rect">
            <a:avLst/>
          </a:prstGeom>
        </p:spPr>
      </p:pic>
      <p:pic>
        <p:nvPicPr>
          <p:cNvPr id="13" name="Picture 12" descr="Chart, surface chart&#10;&#10;Description automatically generated">
            <a:extLst>
              <a:ext uri="{FF2B5EF4-FFF2-40B4-BE49-F238E27FC236}">
                <a16:creationId xmlns:a16="http://schemas.microsoft.com/office/drawing/2014/main" id="{14A4986C-8C86-E6F1-5C45-14265907D460}"/>
              </a:ext>
            </a:extLst>
          </p:cNvPr>
          <p:cNvPicPr>
            <a:picLocks noChangeAspect="1"/>
          </p:cNvPicPr>
          <p:nvPr/>
        </p:nvPicPr>
        <p:blipFill>
          <a:blip r:embed="rId9"/>
          <a:stretch>
            <a:fillRect/>
          </a:stretch>
        </p:blipFill>
        <p:spPr>
          <a:xfrm>
            <a:off x="6099048" y="1197864"/>
            <a:ext cx="4445000" cy="44577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58127D4F-447E-952D-4FB6-FA93CE0B1687}"/>
              </a:ext>
            </a:extLst>
          </p:cNvPr>
          <p:cNvPicPr>
            <a:picLocks noChangeAspect="1"/>
          </p:cNvPicPr>
          <p:nvPr/>
        </p:nvPicPr>
        <p:blipFill>
          <a:blip r:embed="rId10"/>
          <a:stretch>
            <a:fillRect/>
          </a:stretch>
        </p:blipFill>
        <p:spPr>
          <a:xfrm>
            <a:off x="6099048" y="1197864"/>
            <a:ext cx="4445000" cy="4457700"/>
          </a:xfrm>
          <a:prstGeom prst="rect">
            <a:avLst/>
          </a:prstGeom>
        </p:spPr>
      </p:pic>
      <p:pic>
        <p:nvPicPr>
          <p:cNvPr id="9" name="Picture 8" descr="Map&#10;&#10;Description automatically generated">
            <a:extLst>
              <a:ext uri="{FF2B5EF4-FFF2-40B4-BE49-F238E27FC236}">
                <a16:creationId xmlns:a16="http://schemas.microsoft.com/office/drawing/2014/main" id="{0C04C8B4-BD6D-6CA2-07CA-C4525AEDFE9C}"/>
              </a:ext>
            </a:extLst>
          </p:cNvPr>
          <p:cNvPicPr>
            <a:picLocks noChangeAspect="1"/>
          </p:cNvPicPr>
          <p:nvPr/>
        </p:nvPicPr>
        <p:blipFill>
          <a:blip r:embed="rId11"/>
          <a:stretch>
            <a:fillRect/>
          </a:stretch>
        </p:blipFill>
        <p:spPr>
          <a:xfrm>
            <a:off x="6099048" y="1197864"/>
            <a:ext cx="4445000" cy="4457700"/>
          </a:xfrm>
          <a:prstGeom prst="rect">
            <a:avLst/>
          </a:prstGeom>
        </p:spPr>
      </p:pic>
    </p:spTree>
    <p:extLst>
      <p:ext uri="{BB962C8B-B14F-4D97-AF65-F5344CB8AC3E}">
        <p14:creationId xmlns:p14="http://schemas.microsoft.com/office/powerpoint/2010/main" val="146804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D5D469D-756C-6670-A1C3-0CAEB914583F}"/>
              </a:ext>
            </a:extLst>
          </p:cNvPr>
          <p:cNvSpPr>
            <a:spLocks noGrp="1"/>
          </p:cNvSpPr>
          <p:nvPr>
            <p:ph type="title"/>
          </p:nvPr>
        </p:nvSpPr>
        <p:spPr>
          <a:xfrm>
            <a:off x="808638" y="386930"/>
            <a:ext cx="9236700" cy="1188950"/>
          </a:xfrm>
        </p:spPr>
        <p:txBody>
          <a:bodyPr anchor="b">
            <a:normAutofit/>
          </a:bodyPr>
          <a:lstStyle/>
          <a:p>
            <a:r>
              <a:rPr lang="en-US" sz="5400"/>
              <a:t>Topics</a:t>
            </a:r>
            <a:endParaRPr lang="en-US" sz="5400" dirty="0"/>
          </a:p>
        </p:txBody>
      </p:sp>
      <p:grpSp>
        <p:nvGrpSpPr>
          <p:cNvPr id="22" name="Group 2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3" name="Rectangle 2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4">
            <a:extLst>
              <a:ext uri="{FF2B5EF4-FFF2-40B4-BE49-F238E27FC236}">
                <a16:creationId xmlns:a16="http://schemas.microsoft.com/office/drawing/2014/main" id="{A787C873-9D0A-5044-50A9-84159EFB3E10}"/>
              </a:ext>
            </a:extLst>
          </p:cNvPr>
          <p:cNvSpPr>
            <a:spLocks noGrp="1"/>
          </p:cNvSpPr>
          <p:nvPr>
            <p:ph idx="1"/>
          </p:nvPr>
        </p:nvSpPr>
        <p:spPr>
          <a:xfrm>
            <a:off x="793660" y="2599509"/>
            <a:ext cx="10143668" cy="3435531"/>
          </a:xfrm>
        </p:spPr>
        <p:txBody>
          <a:bodyPr anchor="ctr">
            <a:normAutofit/>
          </a:bodyPr>
          <a:lstStyle/>
          <a:p>
            <a:r>
              <a:rPr lang="en-US" sz="2400" dirty="0"/>
              <a:t>What’s available in Open Book</a:t>
            </a:r>
          </a:p>
          <a:p>
            <a:r>
              <a:rPr lang="en-US" sz="2400" dirty="0"/>
              <a:t>NYS geographic hierarchy</a:t>
            </a:r>
          </a:p>
          <a:p>
            <a:r>
              <a:rPr lang="en-US" sz="2400" dirty="0"/>
              <a:t>Data dictionary / data decoding</a:t>
            </a:r>
          </a:p>
          <a:p>
            <a:r>
              <a:rPr lang="en-US" sz="2400" dirty="0"/>
              <a:t>Upcoming changes to LG data</a:t>
            </a:r>
          </a:p>
        </p:txBody>
      </p:sp>
    </p:spTree>
    <p:extLst>
      <p:ext uri="{BB962C8B-B14F-4D97-AF65-F5344CB8AC3E}">
        <p14:creationId xmlns:p14="http://schemas.microsoft.com/office/powerpoint/2010/main" val="2941412138"/>
      </p:ext>
    </p:extLst>
  </p:cSld>
  <p:clrMapOvr>
    <a:masterClrMapping/>
  </p:clrMapOvr>
  <mc:AlternateContent xmlns:mc="http://schemas.openxmlformats.org/markup-compatibility/2006" xmlns:p14="http://schemas.microsoft.com/office/powerpoint/2010/main">
    <mc:Choice Requires="p14">
      <p:transition spd="slow" p14:dur="2000" advTm="18844"/>
    </mc:Choice>
    <mc:Fallback xmlns="">
      <p:transition spd="slow" advTm="188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CD9520-65F2-3605-488B-0C9EF6E7453F}"/>
              </a:ext>
            </a:extLst>
          </p:cNvPr>
          <p:cNvSpPr txBox="1"/>
          <p:nvPr/>
        </p:nvSpPr>
        <p:spPr>
          <a:xfrm>
            <a:off x="2474230" y="196495"/>
            <a:ext cx="7243540" cy="369332"/>
          </a:xfrm>
          <a:prstGeom prst="rect">
            <a:avLst/>
          </a:prstGeom>
          <a:noFill/>
        </p:spPr>
        <p:txBody>
          <a:bodyPr wrap="square" rtlCol="0">
            <a:spAutoFit/>
          </a:bodyPr>
          <a:lstStyle/>
          <a:p>
            <a:pPr algn="ctr"/>
            <a:r>
              <a:rPr lang="en-US" sz="1800" b="1" spc="10" dirty="0"/>
              <a:t>** Villages that cross town/county lines (SWIS codes in parentheses)</a:t>
            </a:r>
          </a:p>
        </p:txBody>
      </p:sp>
      <p:graphicFrame>
        <p:nvGraphicFramePr>
          <p:cNvPr id="3" name="Table 9">
            <a:extLst>
              <a:ext uri="{FF2B5EF4-FFF2-40B4-BE49-F238E27FC236}">
                <a16:creationId xmlns:a16="http://schemas.microsoft.com/office/drawing/2014/main" id="{32B2D8B3-F1C6-55B1-3535-42D4797278D6}"/>
              </a:ext>
            </a:extLst>
          </p:cNvPr>
          <p:cNvGraphicFramePr>
            <a:graphicFrameLocks noGrp="1"/>
          </p:cNvGraphicFramePr>
          <p:nvPr>
            <p:extLst>
              <p:ext uri="{D42A27DB-BD31-4B8C-83A1-F6EECF244321}">
                <p14:modId xmlns:p14="http://schemas.microsoft.com/office/powerpoint/2010/main" val="4119790555"/>
              </p:ext>
            </p:extLst>
          </p:nvPr>
        </p:nvGraphicFramePr>
        <p:xfrm>
          <a:off x="1099637" y="565827"/>
          <a:ext cx="9992726" cy="3413760"/>
        </p:xfrm>
        <a:graphic>
          <a:graphicData uri="http://schemas.openxmlformats.org/drawingml/2006/table">
            <a:tbl>
              <a:tblPr bandRow="1">
                <a:tableStyleId>{5C22544A-7EE6-4342-B048-85BDC9FD1C3A}</a:tableStyleId>
              </a:tblPr>
              <a:tblGrid>
                <a:gridCol w="2592729">
                  <a:extLst>
                    <a:ext uri="{9D8B030D-6E8A-4147-A177-3AD203B41FA5}">
                      <a16:colId xmlns:a16="http://schemas.microsoft.com/office/drawing/2014/main" val="2296689665"/>
                    </a:ext>
                  </a:extLst>
                </a:gridCol>
                <a:gridCol w="7399997">
                  <a:extLst>
                    <a:ext uri="{9D8B030D-6E8A-4147-A177-3AD203B41FA5}">
                      <a16:colId xmlns:a16="http://schemas.microsoft.com/office/drawing/2014/main" val="2591809462"/>
                    </a:ext>
                  </a:extLst>
                </a:gridCol>
              </a:tblGrid>
              <a:tr h="1598253">
                <a:tc>
                  <a:txBody>
                    <a:bodyPr/>
                    <a:lstStyle/>
                    <a:p>
                      <a:r>
                        <a:rPr lang="en-US" sz="1600" dirty="0"/>
                        <a:t>crosses 2 towns in 1 county</a:t>
                      </a:r>
                    </a:p>
                  </a:txBody>
                  <a:tcPr/>
                </a:tc>
                <a:tc>
                  <a:txBody>
                    <a:bodyPr/>
                    <a:lstStyle/>
                    <a:p>
                      <a:r>
                        <a:rPr lang="en-US" sz="1200" dirty="0"/>
                        <a:t>Albion (342001), Baldwinsville (313601), Ballston Spa (412001), Black River (224001), Briarcliff Manor (553405), Broadalbin (172201), Brockport (265201), Cambridge (532201), Cato (052403), Chatham (102601), Chester (332201), Clifton Springs (323605), Cooperstown (363801), Corfu (184201), Croghan (232001), </a:t>
                      </a:r>
                      <a:r>
                        <a:rPr lang="en-US" sz="1200" dirty="0" err="1"/>
                        <a:t>Dannemora</a:t>
                      </a:r>
                      <a:r>
                        <a:rPr lang="en-US" sz="1200" dirty="0"/>
                        <a:t> (093401), Dansville (243801), Depew (143003), East Hills (282203), Elmira Heights (073001), Floral Park (282007), Florida (335401), Glen Park (222605), Greenwich (532601), Harriman (334003), Homer (112201), Hunter (193601), Ilion (212801), Lyons Falls (233803), Mamaroneck (553203), Maybrook (333401), Medina (343401), Middleport (292201), Middleville (212401), Mineola (282039), Montour Falls (442403), New Hyde Park (282041), New York Mills (304803), North Syracuse (312201), Norwood (406201), Nyack (392005), Odessa (442001), Old Westbury (282231), Ovid (452801), Perry (562603), Poland (213805), Pomona (392205), Port Leyden (233401), Remsen (305201), Richburg (023803), Roslyn Harbor (282245), Sag Harbor (472403), </a:t>
                      </a:r>
                      <a:r>
                        <a:rPr lang="en-US" sz="1200" dirty="0" err="1"/>
                        <a:t>Sinclairville</a:t>
                      </a:r>
                      <a:r>
                        <a:rPr lang="en-US" sz="1200" dirty="0"/>
                        <a:t> (062601), Spring Valley (392003), Stamford (123801), Valley Falls (383601), Wappingers Falls (134601), Waterville (304601), Watkins Glen (442401), Williamsville (142201), Wolcott (542201)</a:t>
                      </a:r>
                    </a:p>
                  </a:txBody>
                  <a:tcPr/>
                </a:tc>
                <a:extLst>
                  <a:ext uri="{0D108BD9-81ED-4DB2-BD59-A6C34878D82A}">
                    <a16:rowId xmlns:a16="http://schemas.microsoft.com/office/drawing/2014/main" val="484254095"/>
                  </a:ext>
                </a:extLst>
              </a:tr>
              <a:tr h="216493">
                <a:tc>
                  <a:txBody>
                    <a:bodyPr/>
                    <a:lstStyle/>
                    <a:p>
                      <a:r>
                        <a:rPr lang="en-US" sz="1600" dirty="0"/>
                        <a:t>crosses 3 towns in 1 county</a:t>
                      </a:r>
                    </a:p>
                  </a:txBody>
                  <a:tcPr/>
                </a:tc>
                <a:tc>
                  <a:txBody>
                    <a:bodyPr/>
                    <a:lstStyle/>
                    <a:p>
                      <a:r>
                        <a:rPr lang="en-US" sz="1400" dirty="0"/>
                        <a:t>Fort Plain (272205), Hamilton (253203), Massena (405201), Penn Yan (572201), Waterloo (452201)</a:t>
                      </a:r>
                    </a:p>
                  </a:txBody>
                  <a:tcPr anchor="ctr"/>
                </a:tc>
                <a:extLst>
                  <a:ext uri="{0D108BD9-81ED-4DB2-BD59-A6C34878D82A}">
                    <a16:rowId xmlns:a16="http://schemas.microsoft.com/office/drawing/2014/main" val="4225468829"/>
                  </a:ext>
                </a:extLst>
              </a:tr>
              <a:tr h="246973">
                <a:tc>
                  <a:txBody>
                    <a:bodyPr/>
                    <a:lstStyle/>
                    <a:p>
                      <a:r>
                        <a:rPr lang="en-US" sz="1600" dirty="0"/>
                        <a:t>crosses 2 towns in 2 counties</a:t>
                      </a:r>
                    </a:p>
                  </a:txBody>
                  <a:tcPr/>
                </a:tc>
                <a:tc>
                  <a:txBody>
                    <a:bodyPr/>
                    <a:lstStyle/>
                    <a:p>
                      <a:r>
                        <a:rPr lang="en-US" sz="1200" dirty="0"/>
                        <a:t>Almond (022601), Attica (182203), Deposit (034201), Dolgeville (173401), Earlville (085601), Gowanda (047201), Rushville (323201)</a:t>
                      </a:r>
                    </a:p>
                  </a:txBody>
                  <a:tcPr/>
                </a:tc>
                <a:extLst>
                  <a:ext uri="{0D108BD9-81ED-4DB2-BD59-A6C34878D82A}">
                    <a16:rowId xmlns:a16="http://schemas.microsoft.com/office/drawing/2014/main" val="2220310411"/>
                  </a:ext>
                </a:extLst>
              </a:tr>
              <a:tr h="145373">
                <a:tc>
                  <a:txBody>
                    <a:bodyPr/>
                    <a:lstStyle/>
                    <a:p>
                      <a:r>
                        <a:rPr lang="en-US" sz="1600" dirty="0"/>
                        <a:t>crosses 3 towns in 2 counties</a:t>
                      </a:r>
                    </a:p>
                  </a:txBody>
                  <a:tcPr/>
                </a:tc>
                <a:tc>
                  <a:txBody>
                    <a:bodyPr/>
                    <a:lstStyle/>
                    <a:p>
                      <a:r>
                        <a:rPr lang="en-US" sz="1600" dirty="0"/>
                        <a:t>Saranac Lake (154003)</a:t>
                      </a:r>
                    </a:p>
                  </a:txBody>
                  <a:tcPr/>
                </a:tc>
                <a:extLst>
                  <a:ext uri="{0D108BD9-81ED-4DB2-BD59-A6C34878D82A}">
                    <a16:rowId xmlns:a16="http://schemas.microsoft.com/office/drawing/2014/main" val="921885791"/>
                  </a:ext>
                </a:extLst>
              </a:tr>
            </a:tbl>
          </a:graphicData>
        </a:graphic>
      </p:graphicFrame>
      <p:pic>
        <p:nvPicPr>
          <p:cNvPr id="7" name="Picture 6">
            <a:extLst>
              <a:ext uri="{FF2B5EF4-FFF2-40B4-BE49-F238E27FC236}">
                <a16:creationId xmlns:a16="http://schemas.microsoft.com/office/drawing/2014/main" id="{84E6B079-7853-9F41-0D5A-4345F7DC9E5C}"/>
              </a:ext>
            </a:extLst>
          </p:cNvPr>
          <p:cNvPicPr>
            <a:picLocks noChangeAspect="1"/>
          </p:cNvPicPr>
          <p:nvPr/>
        </p:nvPicPr>
        <p:blipFill>
          <a:blip r:embed="rId3"/>
          <a:stretch>
            <a:fillRect/>
          </a:stretch>
        </p:blipFill>
        <p:spPr>
          <a:xfrm>
            <a:off x="4385291" y="3995412"/>
            <a:ext cx="3421418" cy="2666093"/>
          </a:xfrm>
          <a:prstGeom prst="rect">
            <a:avLst/>
          </a:prstGeom>
        </p:spPr>
      </p:pic>
    </p:spTree>
    <p:extLst>
      <p:ext uri="{BB962C8B-B14F-4D97-AF65-F5344CB8AC3E}">
        <p14:creationId xmlns:p14="http://schemas.microsoft.com/office/powerpoint/2010/main" val="557394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7A41103-0CF1-716F-2D6C-05BB5D890764}"/>
              </a:ext>
            </a:extLst>
          </p:cNvPr>
          <p:cNvGraphicFramePr>
            <a:graphicFrameLocks noGrp="1"/>
          </p:cNvGraphicFramePr>
          <p:nvPr>
            <p:extLst>
              <p:ext uri="{D42A27DB-BD31-4B8C-83A1-F6EECF244321}">
                <p14:modId xmlns:p14="http://schemas.microsoft.com/office/powerpoint/2010/main" val="2532857519"/>
              </p:ext>
            </p:extLst>
          </p:nvPr>
        </p:nvGraphicFramePr>
        <p:xfrm>
          <a:off x="254636" y="1333500"/>
          <a:ext cx="3910329" cy="4191000"/>
        </p:xfrm>
        <a:graphic>
          <a:graphicData uri="http://schemas.openxmlformats.org/drawingml/2006/table">
            <a:tbl>
              <a:tblPr firstRow="1">
                <a:tableStyleId>{5C22544A-7EE6-4342-B048-85BDC9FD1C3A}</a:tableStyleId>
              </a:tblPr>
              <a:tblGrid>
                <a:gridCol w="1303443">
                  <a:extLst>
                    <a:ext uri="{9D8B030D-6E8A-4147-A177-3AD203B41FA5}">
                      <a16:colId xmlns:a16="http://schemas.microsoft.com/office/drawing/2014/main" val="3985195244"/>
                    </a:ext>
                  </a:extLst>
                </a:gridCol>
                <a:gridCol w="1303443">
                  <a:extLst>
                    <a:ext uri="{9D8B030D-6E8A-4147-A177-3AD203B41FA5}">
                      <a16:colId xmlns:a16="http://schemas.microsoft.com/office/drawing/2014/main" val="1455393211"/>
                    </a:ext>
                  </a:extLst>
                </a:gridCol>
                <a:gridCol w="1303443">
                  <a:extLst>
                    <a:ext uri="{9D8B030D-6E8A-4147-A177-3AD203B41FA5}">
                      <a16:colId xmlns:a16="http://schemas.microsoft.com/office/drawing/2014/main" val="916283526"/>
                    </a:ext>
                  </a:extLst>
                </a:gridCol>
              </a:tblGrid>
              <a:tr h="320848">
                <a:tc>
                  <a:txBody>
                    <a:bodyPr/>
                    <a:lstStyle/>
                    <a:p>
                      <a:pPr algn="l" fontAlgn="b"/>
                      <a:r>
                        <a:rPr lang="en-US" sz="1900" u="none" strike="noStrike" dirty="0">
                          <a:effectLst/>
                        </a:rPr>
                        <a:t>Town</a:t>
                      </a:r>
                      <a:endParaRPr lang="en-US" sz="1900" b="1"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County 1</a:t>
                      </a:r>
                      <a:endParaRPr lang="en-US" sz="1900" b="1"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County 2</a:t>
                      </a:r>
                      <a:endParaRPr lang="en-US" sz="1900" b="1"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715998"/>
                  </a:ext>
                </a:extLst>
              </a:tr>
              <a:tr h="320848">
                <a:tc>
                  <a:txBody>
                    <a:bodyPr/>
                    <a:lstStyle/>
                    <a:p>
                      <a:pPr algn="l" fontAlgn="b"/>
                      <a:r>
                        <a:rPr lang="en-US" sz="1900" u="none" strike="noStrike" dirty="0">
                          <a:effectLst/>
                        </a:rPr>
                        <a:t>Albion</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Orleans</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a:effectLst/>
                        </a:rPr>
                        <a:t>Oswego</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246479"/>
                  </a:ext>
                </a:extLst>
              </a:tr>
              <a:tr h="320848">
                <a:tc>
                  <a:txBody>
                    <a:bodyPr/>
                    <a:lstStyle/>
                    <a:p>
                      <a:pPr algn="l" fontAlgn="b"/>
                      <a:r>
                        <a:rPr lang="en-US" sz="1900" u="none" strike="noStrike">
                          <a:effectLst/>
                        </a:rPr>
                        <a:t>Ashland</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Chemung</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a:effectLst/>
                        </a:rPr>
                        <a:t>Greene</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759621"/>
                  </a:ext>
                </a:extLst>
              </a:tr>
              <a:tr h="320848">
                <a:tc>
                  <a:txBody>
                    <a:bodyPr/>
                    <a:lstStyle/>
                    <a:p>
                      <a:pPr algn="l" fontAlgn="b"/>
                      <a:r>
                        <a:rPr lang="en-US" sz="1900" u="none" strike="noStrike">
                          <a:effectLst/>
                        </a:rPr>
                        <a:t>Brighton</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a:effectLst/>
                        </a:rPr>
                        <a:t>Franklin</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a:effectLst/>
                        </a:rPr>
                        <a:t>Monroe</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2804419"/>
                  </a:ext>
                </a:extLst>
              </a:tr>
              <a:tr h="320848">
                <a:tc>
                  <a:txBody>
                    <a:bodyPr/>
                    <a:lstStyle/>
                    <a:p>
                      <a:pPr algn="l" fontAlgn="b"/>
                      <a:r>
                        <a:rPr lang="en-US" sz="1900" u="none" strike="noStrike">
                          <a:effectLst/>
                        </a:rPr>
                        <a:t>Chester</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a:effectLst/>
                        </a:rPr>
                        <a:t>Orange</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a:effectLst/>
                        </a:rPr>
                        <a:t>Warren</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630281"/>
                  </a:ext>
                </a:extLst>
              </a:tr>
              <a:tr h="320848">
                <a:tc>
                  <a:txBody>
                    <a:bodyPr/>
                    <a:lstStyle/>
                    <a:p>
                      <a:pPr algn="l" fontAlgn="b"/>
                      <a:r>
                        <a:rPr lang="en-US" sz="1900" u="none" strike="noStrike">
                          <a:effectLst/>
                        </a:rPr>
                        <a:t>Clinton</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a:effectLst/>
                        </a:rPr>
                        <a:t>Clinton</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a:effectLst/>
                        </a:rPr>
                        <a:t>Dutchess</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0078715"/>
                  </a:ext>
                </a:extLst>
              </a:tr>
              <a:tr h="320848">
                <a:tc>
                  <a:txBody>
                    <a:bodyPr/>
                    <a:lstStyle/>
                    <a:p>
                      <a:pPr algn="l" fontAlgn="b"/>
                      <a:r>
                        <a:rPr lang="en-US" sz="1900" u="none" strike="noStrike">
                          <a:effectLst/>
                        </a:rPr>
                        <a:t>Dickinson</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Broome</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a:effectLst/>
                        </a:rPr>
                        <a:t>Franklin</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923638"/>
                  </a:ext>
                </a:extLst>
              </a:tr>
              <a:tr h="320848">
                <a:tc>
                  <a:txBody>
                    <a:bodyPr/>
                    <a:lstStyle/>
                    <a:p>
                      <a:pPr algn="l" fontAlgn="b"/>
                      <a:r>
                        <a:rPr lang="en-US" sz="1900" u="none" strike="noStrike">
                          <a:effectLst/>
                        </a:rPr>
                        <a:t>Franklin</a:t>
                      </a:r>
                      <a:endParaRPr lang="en-US" sz="19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Delaware</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Franklin</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518379"/>
                  </a:ext>
                </a:extLst>
              </a:tr>
              <a:tr h="320848">
                <a:tc>
                  <a:txBody>
                    <a:bodyPr/>
                    <a:lstStyle/>
                    <a:p>
                      <a:pPr algn="l" fontAlgn="b"/>
                      <a:r>
                        <a:rPr lang="en-US" sz="1900" u="none" strike="noStrike" dirty="0">
                          <a:effectLst/>
                        </a:rPr>
                        <a:t>Fremont</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Steuben</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Sullivan</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465014"/>
                  </a:ext>
                </a:extLst>
              </a:tr>
              <a:tr h="320848">
                <a:tc>
                  <a:txBody>
                    <a:bodyPr/>
                    <a:lstStyle/>
                    <a:p>
                      <a:pPr algn="l" fontAlgn="b"/>
                      <a:r>
                        <a:rPr lang="en-US" sz="1900" u="none" strike="noStrike" dirty="0">
                          <a:effectLst/>
                        </a:rPr>
                        <a:t>Greenville</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Greene</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Orange</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810645"/>
                  </a:ext>
                </a:extLst>
              </a:tr>
              <a:tr h="320848">
                <a:tc>
                  <a:txBody>
                    <a:bodyPr/>
                    <a:lstStyle/>
                    <a:p>
                      <a:pPr algn="l" fontAlgn="b"/>
                      <a:r>
                        <a:rPr lang="en-US" sz="1900" u="none" strike="noStrike" dirty="0">
                          <a:effectLst/>
                        </a:rPr>
                        <a:t>Lewis</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Essex</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900" u="none" strike="noStrike" dirty="0">
                          <a:effectLst/>
                        </a:rPr>
                        <a:t>Lewis</a:t>
                      </a:r>
                      <a:endParaRPr lang="en-US" sz="19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2842369"/>
                  </a:ext>
                </a:extLst>
              </a:tr>
            </a:tbl>
          </a:graphicData>
        </a:graphic>
      </p:graphicFrame>
      <p:pic>
        <p:nvPicPr>
          <p:cNvPr id="11" name="Picture 10" descr="A map of New York. Pairs of towns with the same name are highlighted and labeled.">
            <a:extLst>
              <a:ext uri="{FF2B5EF4-FFF2-40B4-BE49-F238E27FC236}">
                <a16:creationId xmlns:a16="http://schemas.microsoft.com/office/drawing/2014/main" id="{AA2D6C02-8CA3-6805-9BD7-DE278092FD7F}"/>
              </a:ext>
            </a:extLst>
          </p:cNvPr>
          <p:cNvPicPr>
            <a:picLocks noChangeAspect="1"/>
          </p:cNvPicPr>
          <p:nvPr/>
        </p:nvPicPr>
        <p:blipFill>
          <a:blip r:embed="rId3"/>
          <a:stretch>
            <a:fillRect/>
          </a:stretch>
        </p:blipFill>
        <p:spPr>
          <a:xfrm>
            <a:off x="4267199" y="284148"/>
            <a:ext cx="7772400" cy="6025544"/>
          </a:xfrm>
          <a:prstGeom prst="rect">
            <a:avLst/>
          </a:prstGeom>
        </p:spPr>
      </p:pic>
      <p:sp>
        <p:nvSpPr>
          <p:cNvPr id="3" name="Content Placeholder 2">
            <a:extLst>
              <a:ext uri="{FF2B5EF4-FFF2-40B4-BE49-F238E27FC236}">
                <a16:creationId xmlns:a16="http://schemas.microsoft.com/office/drawing/2014/main" id="{E91DB4A9-23C7-615A-A58D-B8D61D7E74AF}"/>
              </a:ext>
            </a:extLst>
          </p:cNvPr>
          <p:cNvSpPr>
            <a:spLocks noGrp="1"/>
          </p:cNvSpPr>
          <p:nvPr>
            <p:ph idx="1"/>
          </p:nvPr>
        </p:nvSpPr>
        <p:spPr>
          <a:xfrm>
            <a:off x="152401" y="452423"/>
            <a:ext cx="5288280" cy="476250"/>
          </a:xfrm>
        </p:spPr>
        <p:txBody>
          <a:bodyPr/>
          <a:lstStyle/>
          <a:p>
            <a:pPr marL="0" indent="0">
              <a:buNone/>
            </a:pPr>
            <a:r>
              <a:rPr lang="en-US" dirty="0"/>
              <a:t>Pairs of towns with the same name</a:t>
            </a:r>
          </a:p>
        </p:txBody>
      </p:sp>
    </p:spTree>
    <p:extLst>
      <p:ext uri="{BB962C8B-B14F-4D97-AF65-F5344CB8AC3E}">
        <p14:creationId xmlns:p14="http://schemas.microsoft.com/office/powerpoint/2010/main" val="970572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33786"/>
          </a:schemeClr>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4855175-5FF3-CE04-2E34-9477D9EB2DA9}"/>
              </a:ext>
            </a:extLst>
          </p:cNvPr>
          <p:cNvSpPr txBox="1">
            <a:spLocks/>
          </p:cNvSpPr>
          <p:nvPr/>
        </p:nvSpPr>
        <p:spPr>
          <a:xfrm>
            <a:off x="3126740" y="433705"/>
            <a:ext cx="5938520" cy="476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Villages not in their matching towns</a:t>
            </a:r>
          </a:p>
        </p:txBody>
      </p:sp>
      <p:graphicFrame>
        <p:nvGraphicFramePr>
          <p:cNvPr id="10" name="Table 9">
            <a:extLst>
              <a:ext uri="{FF2B5EF4-FFF2-40B4-BE49-F238E27FC236}">
                <a16:creationId xmlns:a16="http://schemas.microsoft.com/office/drawing/2014/main" id="{C7D56341-78D6-C44F-AA65-81C54592EA4B}"/>
              </a:ext>
            </a:extLst>
          </p:cNvPr>
          <p:cNvGraphicFramePr>
            <a:graphicFrameLocks noGrp="1"/>
          </p:cNvGraphicFramePr>
          <p:nvPr>
            <p:extLst>
              <p:ext uri="{D42A27DB-BD31-4B8C-83A1-F6EECF244321}">
                <p14:modId xmlns:p14="http://schemas.microsoft.com/office/powerpoint/2010/main" val="1200487934"/>
              </p:ext>
            </p:extLst>
          </p:nvPr>
        </p:nvGraphicFramePr>
        <p:xfrm>
          <a:off x="960120" y="909955"/>
          <a:ext cx="10601960" cy="5310880"/>
        </p:xfrm>
        <a:graphic>
          <a:graphicData uri="http://schemas.openxmlformats.org/drawingml/2006/table">
            <a:tbl>
              <a:tblPr>
                <a:tableStyleId>{5C22544A-7EE6-4342-B048-85BDC9FD1C3A}</a:tableStyleId>
              </a:tblPr>
              <a:tblGrid>
                <a:gridCol w="1691640">
                  <a:extLst>
                    <a:ext uri="{9D8B030D-6E8A-4147-A177-3AD203B41FA5}">
                      <a16:colId xmlns:a16="http://schemas.microsoft.com/office/drawing/2014/main" val="872461341"/>
                    </a:ext>
                  </a:extLst>
                </a:gridCol>
                <a:gridCol w="1320800">
                  <a:extLst>
                    <a:ext uri="{9D8B030D-6E8A-4147-A177-3AD203B41FA5}">
                      <a16:colId xmlns:a16="http://schemas.microsoft.com/office/drawing/2014/main" val="2174731097"/>
                    </a:ext>
                  </a:extLst>
                </a:gridCol>
                <a:gridCol w="3505200">
                  <a:extLst>
                    <a:ext uri="{9D8B030D-6E8A-4147-A177-3AD203B41FA5}">
                      <a16:colId xmlns:a16="http://schemas.microsoft.com/office/drawing/2014/main" val="4239055516"/>
                    </a:ext>
                  </a:extLst>
                </a:gridCol>
                <a:gridCol w="1292014">
                  <a:extLst>
                    <a:ext uri="{9D8B030D-6E8A-4147-A177-3AD203B41FA5}">
                      <a16:colId xmlns:a16="http://schemas.microsoft.com/office/drawing/2014/main" val="3673732750"/>
                    </a:ext>
                  </a:extLst>
                </a:gridCol>
                <a:gridCol w="1598506">
                  <a:extLst>
                    <a:ext uri="{9D8B030D-6E8A-4147-A177-3AD203B41FA5}">
                      <a16:colId xmlns:a16="http://schemas.microsoft.com/office/drawing/2014/main" val="925158596"/>
                    </a:ext>
                  </a:extLst>
                </a:gridCol>
                <a:gridCol w="1193800">
                  <a:extLst>
                    <a:ext uri="{9D8B030D-6E8A-4147-A177-3AD203B41FA5}">
                      <a16:colId xmlns:a16="http://schemas.microsoft.com/office/drawing/2014/main" val="3940194225"/>
                    </a:ext>
                  </a:extLst>
                </a:gridCol>
              </a:tblGrid>
              <a:tr h="296795">
                <a:tc rowSpan="2">
                  <a:txBody>
                    <a:bodyPr/>
                    <a:lstStyle/>
                    <a:p>
                      <a:pPr algn="l" fontAlgn="b"/>
                      <a:r>
                        <a:rPr lang="en-US" sz="1800" u="none" strike="noStrike" dirty="0">
                          <a:effectLst/>
                        </a:rPr>
                        <a:t>Name</a:t>
                      </a:r>
                      <a:endParaRPr lang="en-US" sz="1800" b="1" i="0" u="none" strike="noStrike" dirty="0">
                        <a:solidFill>
                          <a:srgbClr val="000000"/>
                        </a:solidFill>
                        <a:effectLst/>
                        <a:latin typeface="Calibri" panose="020F0502020204030204" pitchFamily="34" charset="0"/>
                      </a:endParaRPr>
                    </a:p>
                  </a:txBody>
                  <a:tcPr marR="6760" marT="676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rPr>
                        <a:t>Village</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hMerge="1">
                  <a:txBody>
                    <a:bodyPr/>
                    <a:lstStyle/>
                    <a:p>
                      <a:endParaRPr lang="en-US"/>
                    </a:p>
                  </a:txBody>
                  <a:tcPr/>
                </a:tc>
                <a:tc hMerge="1">
                  <a:txBody>
                    <a:bodyPr/>
                    <a:lstStyle/>
                    <a:p>
                      <a:endParaRPr lang="en-US"/>
                    </a:p>
                  </a:txBody>
                  <a:tcPr/>
                </a:tc>
                <a:tc gridSpan="2">
                  <a:txBody>
                    <a:bodyPr/>
                    <a:lstStyle/>
                    <a:p>
                      <a:pPr algn="ctr" fontAlgn="b"/>
                      <a:r>
                        <a:rPr lang="en-US" sz="1800" u="none" strike="noStrike" dirty="0">
                          <a:effectLst/>
                        </a:rPr>
                        <a:t>Town</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hMerge="1">
                  <a:txBody>
                    <a:bodyPr/>
                    <a:lstStyle/>
                    <a:p>
                      <a:endParaRPr lang="en-US"/>
                    </a:p>
                  </a:txBody>
                  <a:tcPr/>
                </a:tc>
                <a:extLst>
                  <a:ext uri="{0D108BD9-81ED-4DB2-BD59-A6C34878D82A}">
                    <a16:rowId xmlns:a16="http://schemas.microsoft.com/office/drawing/2014/main" val="3060963826"/>
                  </a:ext>
                </a:extLst>
              </a:tr>
              <a:tr h="296795">
                <a:tc vMerge="1">
                  <a:txBody>
                    <a:bodyPr/>
                    <a:lstStyle/>
                    <a:p>
                      <a:pPr algn="l" fontAlgn="b"/>
                      <a:r>
                        <a:rPr lang="en-US" sz="900" u="none" strike="noStrike" dirty="0">
                          <a:effectLst/>
                        </a:rPr>
                        <a:t>Name</a:t>
                      </a:r>
                      <a:endParaRPr lang="en-US" sz="900" b="1" i="0" u="none" strike="noStrike" dirty="0">
                        <a:solidFill>
                          <a:srgbClr val="000000"/>
                        </a:solidFill>
                        <a:effectLst/>
                        <a:latin typeface="Calibri" panose="020F0502020204030204" pitchFamily="34" charset="0"/>
                      </a:endParaRPr>
                    </a:p>
                  </a:txBody>
                  <a:tcPr marL="6760" marR="6760" marT="6760" marB="0" anchor="b"/>
                </a:tc>
                <a:tc>
                  <a:txBody>
                    <a:bodyPr/>
                    <a:lstStyle/>
                    <a:p>
                      <a:pPr algn="ctr" fontAlgn="b"/>
                      <a:r>
                        <a:rPr lang="en-US" sz="1800" u="none" strike="noStrike" dirty="0">
                          <a:effectLst/>
                        </a:rPr>
                        <a:t>SWIS Code</a:t>
                      </a:r>
                      <a:endParaRPr lang="en-US" sz="1800" b="1"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60000"/>
                        <a:lumOff val="40000"/>
                        <a:alpha val="40000"/>
                      </a:schemeClr>
                    </a:solidFill>
                  </a:tcPr>
                </a:tc>
                <a:tc>
                  <a:txBody>
                    <a:bodyPr/>
                    <a:lstStyle/>
                    <a:p>
                      <a:pPr algn="l" fontAlgn="b"/>
                      <a:r>
                        <a:rPr lang="en-US" sz="1800" u="none" strike="noStrike" dirty="0">
                          <a:effectLst/>
                        </a:rPr>
                        <a:t>Town List</a:t>
                      </a:r>
                      <a:endParaRPr lang="en-US" sz="1800" b="1" i="0" u="none" strike="noStrike" dirty="0">
                        <a:solidFill>
                          <a:srgbClr val="000000"/>
                        </a:solidFill>
                        <a:effectLst/>
                        <a:latin typeface="Calibri" panose="020F0502020204030204" pitchFamily="34" charset="0"/>
                      </a:endParaRPr>
                    </a:p>
                  </a:txBody>
                  <a:tcPr marR="6760" marT="6760" marB="0" anchor="b">
                    <a:lnB w="12700" cap="flat" cmpd="sng" algn="ctr">
                      <a:solidFill>
                        <a:schemeClr val="tx1"/>
                      </a:solidFill>
                      <a:prstDash val="solid"/>
                      <a:round/>
                      <a:headEnd type="none" w="med" len="med"/>
                      <a:tailEnd type="none" w="med" len="med"/>
                    </a:lnB>
                    <a:solidFill>
                      <a:schemeClr val="accent1">
                        <a:lumMod val="60000"/>
                        <a:lumOff val="40000"/>
                        <a:alpha val="40000"/>
                      </a:schemeClr>
                    </a:solidFill>
                  </a:tcPr>
                </a:tc>
                <a:tc>
                  <a:txBody>
                    <a:bodyPr/>
                    <a:lstStyle/>
                    <a:p>
                      <a:pPr algn="ctr" fontAlgn="b"/>
                      <a:r>
                        <a:rPr lang="en-US" sz="1800" u="none" strike="noStrike" dirty="0">
                          <a:effectLst/>
                        </a:rPr>
                        <a:t>County</a:t>
                      </a:r>
                      <a:endParaRPr lang="en-US" sz="1800" b="1"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60000"/>
                        <a:lumOff val="40000"/>
                        <a:alpha val="40000"/>
                      </a:schemeClr>
                    </a:solidFill>
                  </a:tcPr>
                </a:tc>
                <a:tc>
                  <a:txBody>
                    <a:bodyPr/>
                    <a:lstStyle/>
                    <a:p>
                      <a:pPr algn="ctr" fontAlgn="b"/>
                      <a:r>
                        <a:rPr lang="en-US" sz="1800" u="none" strike="noStrike" dirty="0">
                          <a:effectLst/>
                        </a:rPr>
                        <a:t>County</a:t>
                      </a:r>
                      <a:endParaRPr lang="en-US" sz="1800" b="1"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75000"/>
                        <a:alpha val="40000"/>
                      </a:schemeClr>
                    </a:solidFill>
                  </a:tcPr>
                </a:tc>
                <a:tc>
                  <a:txBody>
                    <a:bodyPr/>
                    <a:lstStyle/>
                    <a:p>
                      <a:pPr algn="ctr" fontAlgn="b"/>
                      <a:r>
                        <a:rPr lang="en-US" sz="1800" u="none" strike="noStrike" dirty="0">
                          <a:effectLst/>
                        </a:rPr>
                        <a:t>SWIS Code</a:t>
                      </a:r>
                      <a:endParaRPr lang="en-US" sz="1800" b="1" i="0" u="none" strike="noStrike" dirty="0">
                        <a:solidFill>
                          <a:srgbClr val="000000"/>
                        </a:solidFill>
                        <a:effectLst/>
                        <a:latin typeface="Calibri" panose="020F0502020204030204" pitchFamily="34" charset="0"/>
                      </a:endParaRPr>
                    </a:p>
                  </a:txBody>
                  <a:tcPr marL="6760" marR="6760" marT="6760" marB="0" anchor="b">
                    <a:lnB w="12700" cap="flat" cmpd="sng" algn="ctr">
                      <a:solidFill>
                        <a:schemeClr val="tx1"/>
                      </a:solidFill>
                      <a:prstDash val="solid"/>
                      <a:round/>
                      <a:headEnd type="none" w="med" len="med"/>
                      <a:tailEnd type="none" w="med" len="med"/>
                    </a:lnB>
                    <a:solidFill>
                      <a:schemeClr val="accent1">
                        <a:lumMod val="75000"/>
                        <a:alpha val="40000"/>
                      </a:schemeClr>
                    </a:solidFill>
                  </a:tcPr>
                </a:tc>
                <a:extLst>
                  <a:ext uri="{0D108BD9-81ED-4DB2-BD59-A6C34878D82A}">
                    <a16:rowId xmlns:a16="http://schemas.microsoft.com/office/drawing/2014/main" val="2130902732"/>
                  </a:ext>
                </a:extLst>
              </a:tr>
              <a:tr h="233815">
                <a:tc>
                  <a:txBody>
                    <a:bodyPr/>
                    <a:lstStyle/>
                    <a:p>
                      <a:pPr algn="l" fontAlgn="b"/>
                      <a:r>
                        <a:rPr lang="en-US" sz="1800" u="none" strike="noStrike" dirty="0">
                          <a:effectLst/>
                        </a:rPr>
                        <a:t>Albion</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342001</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60000"/>
                        <a:lumOff val="40000"/>
                        <a:alpha val="40000"/>
                      </a:schemeClr>
                    </a:solidFill>
                  </a:tcPr>
                </a:tc>
                <a:tc>
                  <a:txBody>
                    <a:bodyPr/>
                    <a:lstStyle/>
                    <a:p>
                      <a:pPr algn="l" fontAlgn="b"/>
                      <a:r>
                        <a:rPr lang="en-US" sz="1800" u="none" strike="noStrike" dirty="0">
                          <a:effectLst/>
                        </a:rPr>
                        <a:t>Albion (Orleans County), Gaines</a:t>
                      </a:r>
                      <a:endParaRPr lang="en-US" sz="1800" b="0" i="0" u="none" strike="noStrike" dirty="0">
                        <a:solidFill>
                          <a:srgbClr val="000000"/>
                        </a:solidFill>
                        <a:effectLst/>
                        <a:latin typeface="Calibri" panose="020F0502020204030204" pitchFamily="34" charset="0"/>
                      </a:endParaRPr>
                    </a:p>
                  </a:txBody>
                  <a:tcPr marR="6760" marT="6760" marB="0" anchor="b">
                    <a:lnT w="12700" cap="flat" cmpd="sng" algn="ctr">
                      <a:solidFill>
                        <a:schemeClr val="tx1"/>
                      </a:solidFill>
                      <a:prstDash val="solid"/>
                      <a:round/>
                      <a:headEnd type="none" w="med" len="med"/>
                      <a:tailEnd type="none" w="med" len="med"/>
                    </a:lnT>
                    <a:solidFill>
                      <a:schemeClr val="accent1">
                        <a:lumMod val="60000"/>
                        <a:lumOff val="40000"/>
                        <a:alpha val="40000"/>
                      </a:schemeClr>
                    </a:solidFill>
                  </a:tcPr>
                </a:tc>
                <a:tc>
                  <a:txBody>
                    <a:bodyPr/>
                    <a:lstStyle/>
                    <a:p>
                      <a:pPr algn="ctr" fontAlgn="b"/>
                      <a:r>
                        <a:rPr lang="en-US" sz="1800" u="none" strike="noStrike" dirty="0">
                          <a:effectLst/>
                        </a:rPr>
                        <a:t>Orleans</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60000"/>
                        <a:lumOff val="40000"/>
                        <a:alpha val="40000"/>
                      </a:schemeClr>
                    </a:solidFill>
                  </a:tcPr>
                </a:tc>
                <a:tc>
                  <a:txBody>
                    <a:bodyPr/>
                    <a:lstStyle/>
                    <a:p>
                      <a:pPr algn="ctr" fontAlgn="b"/>
                      <a:r>
                        <a:rPr lang="en-US" sz="1800" u="none" strike="noStrike" dirty="0">
                          <a:effectLst/>
                        </a:rPr>
                        <a:t>Oswego</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75000"/>
                        <a:alpha val="40000"/>
                      </a:schemeClr>
                    </a:solidFill>
                  </a:tcPr>
                </a:tc>
                <a:tc>
                  <a:txBody>
                    <a:bodyPr/>
                    <a:lstStyle/>
                    <a:p>
                      <a:pPr algn="ctr" fontAlgn="b"/>
                      <a:r>
                        <a:rPr lang="en-US" sz="1800" u="none" strike="noStrike">
                          <a:effectLst/>
                        </a:rPr>
                        <a:t>352000</a:t>
                      </a:r>
                      <a:endParaRPr lang="en-US" sz="1800" b="0" i="0" u="none" strike="noStrike">
                        <a:solidFill>
                          <a:srgbClr val="000000"/>
                        </a:solidFill>
                        <a:effectLst/>
                        <a:latin typeface="Calibri" panose="020F0502020204030204" pitchFamily="34" charset="0"/>
                      </a:endParaRPr>
                    </a:p>
                  </a:txBody>
                  <a:tcPr marL="6760" marR="6760" marT="6760" marB="0" anchor="b">
                    <a:lnT w="12700" cap="flat" cmpd="sng" algn="ctr">
                      <a:solidFill>
                        <a:schemeClr val="tx1"/>
                      </a:solidFill>
                      <a:prstDash val="solid"/>
                      <a:round/>
                      <a:headEnd type="none" w="med" len="med"/>
                      <a:tailEnd type="none" w="med" len="med"/>
                    </a:lnT>
                    <a:solidFill>
                      <a:schemeClr val="accent1">
                        <a:lumMod val="75000"/>
                        <a:alpha val="40000"/>
                      </a:schemeClr>
                    </a:solidFill>
                  </a:tcPr>
                </a:tc>
                <a:extLst>
                  <a:ext uri="{0D108BD9-81ED-4DB2-BD59-A6C34878D82A}">
                    <a16:rowId xmlns:a16="http://schemas.microsoft.com/office/drawing/2014/main" val="1355823917"/>
                  </a:ext>
                </a:extLst>
              </a:tr>
              <a:tr h="296795">
                <a:tc>
                  <a:txBody>
                    <a:bodyPr/>
                    <a:lstStyle/>
                    <a:p>
                      <a:pPr algn="l" fontAlgn="b"/>
                      <a:r>
                        <a:rPr lang="en-US" sz="1800" u="none" strike="noStrike" dirty="0">
                          <a:effectLst/>
                        </a:rPr>
                        <a:t>Aurora</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053401</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Ledyard</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dirty="0">
                          <a:effectLst/>
                        </a:rPr>
                        <a:t>Cayuga</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Erie</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a:effectLst/>
                        </a:rPr>
                        <a:t>142400</a:t>
                      </a:r>
                      <a:endParaRPr lang="en-US" sz="1800" b="0" i="0" u="none" strike="noStrike">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804522198"/>
                  </a:ext>
                </a:extLst>
              </a:tr>
              <a:tr h="296795">
                <a:tc>
                  <a:txBody>
                    <a:bodyPr/>
                    <a:lstStyle/>
                    <a:p>
                      <a:pPr algn="l" fontAlgn="b"/>
                      <a:r>
                        <a:rPr lang="en-US" sz="1800" u="none" strike="noStrike" dirty="0">
                          <a:effectLst/>
                        </a:rPr>
                        <a:t>Barker</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293801</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Somerset</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a:effectLst/>
                        </a:rPr>
                        <a:t>Niagara</a:t>
                      </a:r>
                      <a:endParaRPr lang="en-US" sz="1800" b="0" i="0" u="none" strike="noStrike">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Broome</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a:effectLst/>
                        </a:rPr>
                        <a:t>032000</a:t>
                      </a:r>
                      <a:endParaRPr lang="en-US" sz="1800" b="0" i="0" u="none" strike="noStrike">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1561209164"/>
                  </a:ext>
                </a:extLst>
              </a:tr>
              <a:tr h="245235">
                <a:tc>
                  <a:txBody>
                    <a:bodyPr/>
                    <a:lstStyle/>
                    <a:p>
                      <a:pPr algn="l" fontAlgn="b"/>
                      <a:r>
                        <a:rPr lang="en-US" sz="1800" u="none" strike="noStrike" dirty="0">
                          <a:effectLst/>
                        </a:rPr>
                        <a:t>Chester</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332201</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Chester (Orange County), Goshen</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dirty="0">
                          <a:effectLst/>
                        </a:rPr>
                        <a:t>Orange</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Warren</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a:effectLst/>
                        </a:rPr>
                        <a:t>522400</a:t>
                      </a:r>
                      <a:endParaRPr lang="en-US" sz="1800" b="0" i="0" u="none" strike="noStrike">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3965841779"/>
                  </a:ext>
                </a:extLst>
              </a:tr>
              <a:tr h="296795">
                <a:tc rowSpan="2">
                  <a:txBody>
                    <a:bodyPr/>
                    <a:lstStyle/>
                    <a:p>
                      <a:pPr algn="l" fontAlgn="ctr"/>
                      <a:r>
                        <a:rPr lang="en-US" sz="1800" u="none" strike="noStrike" dirty="0">
                          <a:effectLst/>
                        </a:rPr>
                        <a:t>Clinton</a:t>
                      </a:r>
                      <a:endParaRPr lang="en-US" sz="1800" b="0" i="0" u="none" strike="noStrike" dirty="0">
                        <a:solidFill>
                          <a:srgbClr val="000000"/>
                        </a:solidFill>
                        <a:effectLst/>
                        <a:latin typeface="Calibri" panose="020F0502020204030204" pitchFamily="34" charset="0"/>
                      </a:endParaRPr>
                    </a:p>
                  </a:txBody>
                  <a:tcPr marR="6760" marT="6760" marB="0" anchor="ctr">
                    <a:lnR w="12700" cap="flat" cmpd="sng" algn="ctr">
                      <a:solidFill>
                        <a:schemeClr val="tx1"/>
                      </a:solidFill>
                      <a:prstDash val="solid"/>
                      <a:round/>
                      <a:headEnd type="none" w="med" len="med"/>
                      <a:tailEnd type="none" w="med" len="med"/>
                    </a:lnR>
                  </a:tcPr>
                </a:tc>
                <a:tc rowSpan="2">
                  <a:txBody>
                    <a:bodyPr/>
                    <a:lstStyle/>
                    <a:p>
                      <a:pPr algn="ctr" fontAlgn="ctr"/>
                      <a:r>
                        <a:rPr lang="en-US" sz="1800" u="none" strike="noStrike" dirty="0">
                          <a:effectLst/>
                        </a:rPr>
                        <a:t>304001</a:t>
                      </a:r>
                      <a:endParaRPr lang="en-US" sz="1800" b="0" i="0" u="none" strike="noStrike" dirty="0">
                        <a:solidFill>
                          <a:srgbClr val="000000"/>
                        </a:solidFill>
                        <a:effectLst/>
                        <a:latin typeface="Calibri" panose="020F0502020204030204" pitchFamily="34" charset="0"/>
                      </a:endParaRPr>
                    </a:p>
                  </a:txBody>
                  <a:tcPr marL="6760" marR="6760" marT="6760" marB="0" anchor="ctr">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rowSpan="2">
                  <a:txBody>
                    <a:bodyPr/>
                    <a:lstStyle/>
                    <a:p>
                      <a:pPr algn="l" fontAlgn="ctr"/>
                      <a:r>
                        <a:rPr lang="en-US" sz="1800" u="none" strike="noStrike" dirty="0">
                          <a:effectLst/>
                        </a:rPr>
                        <a:t>Kirkland</a:t>
                      </a:r>
                      <a:endParaRPr lang="en-US" sz="1800" b="0" i="0" u="none" strike="noStrike" dirty="0">
                        <a:solidFill>
                          <a:srgbClr val="000000"/>
                        </a:solidFill>
                        <a:effectLst/>
                        <a:latin typeface="Calibri" panose="020F0502020204030204" pitchFamily="34" charset="0"/>
                      </a:endParaRPr>
                    </a:p>
                  </a:txBody>
                  <a:tcPr marR="6760" marT="6760" marB="0" anchor="ctr">
                    <a:solidFill>
                      <a:schemeClr val="accent1">
                        <a:lumMod val="60000"/>
                        <a:lumOff val="40000"/>
                        <a:alpha val="40000"/>
                      </a:schemeClr>
                    </a:solidFill>
                  </a:tcPr>
                </a:tc>
                <a:tc rowSpan="2">
                  <a:txBody>
                    <a:bodyPr/>
                    <a:lstStyle/>
                    <a:p>
                      <a:pPr algn="ctr" fontAlgn="ctr"/>
                      <a:r>
                        <a:rPr lang="en-US" sz="1800" u="none" strike="noStrike" dirty="0">
                          <a:effectLst/>
                        </a:rPr>
                        <a:t>Oneida</a:t>
                      </a:r>
                      <a:endParaRPr lang="en-US" sz="1800" b="0" i="0" u="none" strike="noStrike" dirty="0">
                        <a:solidFill>
                          <a:srgbClr val="000000"/>
                        </a:solidFill>
                        <a:effectLst/>
                        <a:latin typeface="Calibri" panose="020F0502020204030204" pitchFamily="34" charset="0"/>
                      </a:endParaRPr>
                    </a:p>
                  </a:txBody>
                  <a:tcPr marL="6760" marR="6760" marT="6760" marB="0" anchor="ctr">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Clinton</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a:effectLst/>
                        </a:rPr>
                        <a:t>093200</a:t>
                      </a:r>
                      <a:endParaRPr lang="en-US" sz="1800" b="0" i="0" u="none" strike="noStrike">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1013675444"/>
                  </a:ext>
                </a:extLst>
              </a:tr>
              <a:tr h="2967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1800" u="none" strike="noStrike" dirty="0" err="1">
                          <a:effectLst/>
                        </a:rPr>
                        <a:t>Dutchess</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132400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4013050863"/>
                  </a:ext>
                </a:extLst>
              </a:tr>
              <a:tr h="296795">
                <a:tc>
                  <a:txBody>
                    <a:bodyPr/>
                    <a:lstStyle/>
                    <a:p>
                      <a:pPr algn="l" fontAlgn="b"/>
                      <a:r>
                        <a:rPr lang="en-US" sz="1800" u="none" strike="noStrike">
                          <a:effectLst/>
                        </a:rPr>
                        <a:t>Dansville</a:t>
                      </a:r>
                      <a:endParaRPr lang="en-US" sz="1800" b="0" i="0" u="none" strike="noStrike">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243801</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North Dansville, Sparta</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a:effectLst/>
                        </a:rPr>
                        <a:t>Livingston</a:t>
                      </a:r>
                      <a:endParaRPr lang="en-US" sz="1800" b="0" i="0" u="none" strike="noStrike">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Steuben</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464000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3383985160"/>
                  </a:ext>
                </a:extLst>
              </a:tr>
              <a:tr h="296795">
                <a:tc>
                  <a:txBody>
                    <a:bodyPr/>
                    <a:lstStyle/>
                    <a:p>
                      <a:pPr algn="l" fontAlgn="b"/>
                      <a:r>
                        <a:rPr lang="en-US" sz="1800" u="none" strike="noStrike">
                          <a:effectLst/>
                        </a:rPr>
                        <a:t>Dresden</a:t>
                      </a:r>
                      <a:endParaRPr lang="en-US" sz="1800" b="0" i="0" u="none" strike="noStrike">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a:effectLst/>
                        </a:rPr>
                        <a:t>573601</a:t>
                      </a:r>
                      <a:endParaRPr lang="en-US" sz="1800" b="0" i="0" u="none" strike="noStrike">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Torrey</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a:effectLst/>
                        </a:rPr>
                        <a:t>Yates</a:t>
                      </a:r>
                      <a:endParaRPr lang="en-US" sz="1800" b="0" i="0" u="none" strike="noStrike">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Washington</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532400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401407403"/>
                  </a:ext>
                </a:extLst>
              </a:tr>
              <a:tr h="296795">
                <a:tc>
                  <a:txBody>
                    <a:bodyPr/>
                    <a:lstStyle/>
                    <a:p>
                      <a:pPr algn="l" fontAlgn="b"/>
                      <a:r>
                        <a:rPr lang="en-US" sz="1800" u="none" strike="noStrike" dirty="0">
                          <a:effectLst/>
                        </a:rPr>
                        <a:t>Florida</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335401</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Goshen, Warwick</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a:effectLst/>
                        </a:rPr>
                        <a:t>Orange</a:t>
                      </a:r>
                      <a:endParaRPr lang="en-US" sz="1800" b="0" i="0" u="none" strike="noStrike">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Montgomery</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272600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3182628250"/>
                  </a:ext>
                </a:extLst>
              </a:tr>
              <a:tr h="296795">
                <a:tc>
                  <a:txBody>
                    <a:bodyPr/>
                    <a:lstStyle/>
                    <a:p>
                      <a:pPr algn="l" fontAlgn="b"/>
                      <a:r>
                        <a:rPr lang="en-US" sz="1800" u="none" strike="noStrike" dirty="0">
                          <a:effectLst/>
                        </a:rPr>
                        <a:t>Franklin</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123201</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Franklin (Delaware County)</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dirty="0">
                          <a:effectLst/>
                        </a:rPr>
                        <a:t>Delaware</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Franklin</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164400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2288311170"/>
                  </a:ext>
                </a:extLst>
              </a:tr>
              <a:tr h="296795">
                <a:tc>
                  <a:txBody>
                    <a:bodyPr/>
                    <a:lstStyle/>
                    <a:p>
                      <a:pPr algn="l" fontAlgn="b"/>
                      <a:r>
                        <a:rPr lang="en-US" sz="1800" u="none" strike="noStrike" dirty="0">
                          <a:effectLst/>
                        </a:rPr>
                        <a:t>Greenport</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473801</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Southold</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dirty="0">
                          <a:effectLst/>
                        </a:rPr>
                        <a:t>Suffolk</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Columbia</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104000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3043144970"/>
                  </a:ext>
                </a:extLst>
              </a:tr>
              <a:tr h="296795">
                <a:tc>
                  <a:txBody>
                    <a:bodyPr/>
                    <a:lstStyle/>
                    <a:p>
                      <a:pPr algn="l" fontAlgn="b"/>
                      <a:r>
                        <a:rPr lang="en-US" sz="1800" u="none" strike="noStrike" dirty="0">
                          <a:effectLst/>
                        </a:rPr>
                        <a:t>Lawrence</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282023</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Hempstead</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dirty="0">
                          <a:effectLst/>
                        </a:rPr>
                        <a:t>Nassau</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St Lawrence</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404800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423102843"/>
                  </a:ext>
                </a:extLst>
              </a:tr>
              <a:tr h="296795">
                <a:tc>
                  <a:txBody>
                    <a:bodyPr/>
                    <a:lstStyle/>
                    <a:p>
                      <a:pPr algn="l" fontAlgn="b"/>
                      <a:r>
                        <a:rPr lang="en-US" sz="1800" u="none" strike="noStrike" dirty="0">
                          <a:effectLst/>
                        </a:rPr>
                        <a:t>Mohawk</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212803</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German Flatts</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dirty="0">
                          <a:effectLst/>
                        </a:rPr>
                        <a:t>Herkimer</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Montgomery</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273200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1773006538"/>
                  </a:ext>
                </a:extLst>
              </a:tr>
              <a:tr h="296795">
                <a:tc>
                  <a:txBody>
                    <a:bodyPr/>
                    <a:lstStyle/>
                    <a:p>
                      <a:pPr algn="l" fontAlgn="b"/>
                      <a:r>
                        <a:rPr lang="en-US" sz="1800" u="none" strike="noStrike" dirty="0">
                          <a:effectLst/>
                        </a:rPr>
                        <a:t>Poland</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213805</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Newport, Russia</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dirty="0">
                          <a:effectLst/>
                        </a:rPr>
                        <a:t>Herkimer</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Chautauqua</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065600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4056214361"/>
                  </a:ext>
                </a:extLst>
              </a:tr>
              <a:tr h="296795">
                <a:tc>
                  <a:txBody>
                    <a:bodyPr/>
                    <a:lstStyle/>
                    <a:p>
                      <a:pPr algn="l" fontAlgn="b"/>
                      <a:r>
                        <a:rPr lang="en-US" sz="1800" u="none" strike="noStrike" dirty="0">
                          <a:effectLst/>
                        </a:rPr>
                        <a:t>Victory</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415003</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Saratoga</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dirty="0">
                          <a:effectLst/>
                        </a:rPr>
                        <a:t>Saratoga</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Cayuga</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056400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3107611145"/>
                  </a:ext>
                </a:extLst>
              </a:tr>
              <a:tr h="296795">
                <a:tc>
                  <a:txBody>
                    <a:bodyPr/>
                    <a:lstStyle/>
                    <a:p>
                      <a:pPr algn="l" fontAlgn="b"/>
                      <a:r>
                        <a:rPr lang="en-US" sz="1800" u="none" strike="noStrike" dirty="0">
                          <a:effectLst/>
                        </a:rPr>
                        <a:t>Waverly</a:t>
                      </a:r>
                      <a:endParaRPr lang="en-US" sz="1800" b="0" i="0" u="none" strike="noStrike" dirty="0">
                        <a:solidFill>
                          <a:srgbClr val="000000"/>
                        </a:solidFill>
                        <a:effectLst/>
                        <a:latin typeface="Calibri" panose="020F0502020204030204" pitchFamily="34" charset="0"/>
                      </a:endParaRPr>
                    </a:p>
                  </a:txBody>
                  <a:tcPr marR="6760" marT="676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a:effectLst/>
                        </a:rPr>
                        <a:t>492001</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60000"/>
                        <a:lumOff val="40000"/>
                        <a:alpha val="40000"/>
                      </a:schemeClr>
                    </a:solidFill>
                  </a:tcPr>
                </a:tc>
                <a:tc>
                  <a:txBody>
                    <a:bodyPr/>
                    <a:lstStyle/>
                    <a:p>
                      <a:pPr algn="l" fontAlgn="b"/>
                      <a:r>
                        <a:rPr lang="en-US" sz="1800" u="none" strike="noStrike" dirty="0">
                          <a:effectLst/>
                        </a:rPr>
                        <a:t>Barton</a:t>
                      </a:r>
                      <a:endParaRPr lang="en-US" sz="1800" b="0" i="0" u="none" strike="noStrike" dirty="0">
                        <a:solidFill>
                          <a:srgbClr val="000000"/>
                        </a:solidFill>
                        <a:effectLst/>
                        <a:latin typeface="Calibri" panose="020F0502020204030204" pitchFamily="34" charset="0"/>
                      </a:endParaRPr>
                    </a:p>
                  </a:txBody>
                  <a:tcPr marR="6760" marT="6760" marB="0" anchor="b">
                    <a:solidFill>
                      <a:schemeClr val="accent1">
                        <a:lumMod val="60000"/>
                        <a:lumOff val="40000"/>
                        <a:alpha val="40000"/>
                      </a:schemeClr>
                    </a:solidFill>
                  </a:tcPr>
                </a:tc>
                <a:tc>
                  <a:txBody>
                    <a:bodyPr/>
                    <a:lstStyle/>
                    <a:p>
                      <a:pPr algn="ctr" fontAlgn="b"/>
                      <a:r>
                        <a:rPr lang="en-US" sz="1800" u="none" strike="noStrike" dirty="0">
                          <a:effectLst/>
                        </a:rPr>
                        <a:t>Tioga</a:t>
                      </a:r>
                      <a:endParaRPr lang="en-US" sz="1800" b="0" i="0" u="none" strike="noStrike" dirty="0">
                        <a:solidFill>
                          <a:srgbClr val="000000"/>
                        </a:solidFill>
                        <a:effectLst/>
                        <a:latin typeface="Calibri" panose="020F0502020204030204" pitchFamily="34" charset="0"/>
                      </a:endParaRPr>
                    </a:p>
                  </a:txBody>
                  <a:tcPr marL="6760" marR="6760" marT="6760" marB="0" anchor="b">
                    <a:lnR w="12700" cap="flat" cmpd="sng" algn="ctr">
                      <a:solidFill>
                        <a:schemeClr val="tx1"/>
                      </a:solidFill>
                      <a:prstDash val="solid"/>
                      <a:round/>
                      <a:headEnd type="none" w="med" len="med"/>
                      <a:tailEnd type="none" w="med" len="med"/>
                    </a:lnR>
                    <a:solidFill>
                      <a:schemeClr val="accent1">
                        <a:lumMod val="60000"/>
                        <a:lumOff val="40000"/>
                        <a:alpha val="40000"/>
                      </a:schemeClr>
                    </a:solidFill>
                  </a:tcPr>
                </a:tc>
                <a:tc>
                  <a:txBody>
                    <a:bodyPr/>
                    <a:lstStyle/>
                    <a:p>
                      <a:pPr algn="ctr" fontAlgn="b"/>
                      <a:r>
                        <a:rPr lang="en-US" sz="1800" u="none" strike="noStrike" dirty="0">
                          <a:effectLst/>
                        </a:rPr>
                        <a:t>Franklin</a:t>
                      </a:r>
                      <a:endParaRPr lang="en-US" sz="1800" b="0" i="0" u="none" strike="noStrike" dirty="0">
                        <a:solidFill>
                          <a:srgbClr val="000000"/>
                        </a:solidFill>
                        <a:effectLst/>
                        <a:latin typeface="Calibri" panose="020F0502020204030204" pitchFamily="34" charset="0"/>
                      </a:endParaRPr>
                    </a:p>
                  </a:txBody>
                  <a:tcPr marL="6760" marR="6760" marT="6760" marB="0" anchor="b">
                    <a:lnL w="12700" cap="flat" cmpd="sng" algn="ctr">
                      <a:solidFill>
                        <a:schemeClr val="tx1"/>
                      </a:solidFill>
                      <a:prstDash val="solid"/>
                      <a:round/>
                      <a:headEnd type="none" w="med" len="med"/>
                      <a:tailEnd type="none" w="med" len="med"/>
                    </a:lnL>
                    <a:solidFill>
                      <a:schemeClr val="accent1">
                        <a:lumMod val="75000"/>
                        <a:alpha val="40000"/>
                      </a:schemeClr>
                    </a:solidFill>
                  </a:tcPr>
                </a:tc>
                <a:tc>
                  <a:txBody>
                    <a:bodyPr/>
                    <a:lstStyle/>
                    <a:p>
                      <a:pPr algn="ctr" fontAlgn="b"/>
                      <a:r>
                        <a:rPr lang="en-US" sz="1800" u="none" strike="noStrike" dirty="0">
                          <a:effectLst/>
                        </a:rPr>
                        <a:t>165400</a:t>
                      </a:r>
                      <a:endParaRPr lang="en-US" sz="1800" b="0" i="0" u="none" strike="noStrike" dirty="0">
                        <a:solidFill>
                          <a:srgbClr val="000000"/>
                        </a:solidFill>
                        <a:effectLst/>
                        <a:latin typeface="Calibri" panose="020F0502020204030204" pitchFamily="34" charset="0"/>
                      </a:endParaRPr>
                    </a:p>
                  </a:txBody>
                  <a:tcPr marL="6760" marR="6760" marT="6760" marB="0" anchor="b">
                    <a:solidFill>
                      <a:schemeClr val="accent1">
                        <a:lumMod val="75000"/>
                        <a:alpha val="40000"/>
                      </a:schemeClr>
                    </a:solidFill>
                  </a:tcPr>
                </a:tc>
                <a:extLst>
                  <a:ext uri="{0D108BD9-81ED-4DB2-BD59-A6C34878D82A}">
                    <a16:rowId xmlns:a16="http://schemas.microsoft.com/office/drawing/2014/main" val="1814667995"/>
                  </a:ext>
                </a:extLst>
              </a:tr>
            </a:tbl>
          </a:graphicData>
        </a:graphic>
      </p:graphicFrame>
    </p:spTree>
    <p:extLst>
      <p:ext uri="{BB962C8B-B14F-4D97-AF65-F5344CB8AC3E}">
        <p14:creationId xmlns:p14="http://schemas.microsoft.com/office/powerpoint/2010/main" val="84264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C6C06F-94C2-A8D9-03B6-7201BA372ECE}"/>
              </a:ext>
            </a:extLst>
          </p:cNvPr>
          <p:cNvPicPr>
            <a:picLocks noChangeAspect="1"/>
          </p:cNvPicPr>
          <p:nvPr/>
        </p:nvPicPr>
        <p:blipFill rotWithShape="1">
          <a:blip r:embed="rId3">
            <a:alphaModFix amt="50000"/>
          </a:blip>
          <a:srcRect l="5882" t="4348" r="5882" b="7481"/>
          <a:stretch/>
        </p:blipFill>
        <p:spPr>
          <a:xfrm>
            <a:off x="0" y="-1"/>
            <a:ext cx="12192000" cy="6857999"/>
          </a:xfrm>
          <a:prstGeom prst="rect">
            <a:avLst/>
          </a:prstGeom>
        </p:spPr>
      </p:pic>
      <p:sp>
        <p:nvSpPr>
          <p:cNvPr id="2" name="Title 1">
            <a:extLst>
              <a:ext uri="{FF2B5EF4-FFF2-40B4-BE49-F238E27FC236}">
                <a16:creationId xmlns:a16="http://schemas.microsoft.com/office/drawing/2014/main" id="{1B087AB0-A469-9E68-FB7F-E176FD003CD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Data Dictionary</a:t>
            </a:r>
          </a:p>
        </p:txBody>
      </p:sp>
      <p:sp>
        <p:nvSpPr>
          <p:cNvPr id="6" name="TextBox 5">
            <a:extLst>
              <a:ext uri="{FF2B5EF4-FFF2-40B4-BE49-F238E27FC236}">
                <a16:creationId xmlns:a16="http://schemas.microsoft.com/office/drawing/2014/main" id="{605C312B-B2B6-41B1-7BD8-078F732E2754}"/>
              </a:ext>
            </a:extLst>
          </p:cNvPr>
          <p:cNvSpPr txBox="1"/>
          <p:nvPr/>
        </p:nvSpPr>
        <p:spPr>
          <a:xfrm>
            <a:off x="9037320" y="6488666"/>
            <a:ext cx="3261360" cy="369332"/>
          </a:xfrm>
          <a:prstGeom prst="rect">
            <a:avLst/>
          </a:prstGeom>
          <a:noFill/>
        </p:spPr>
        <p:txBody>
          <a:bodyPr wrap="square" rtlCol="0">
            <a:spAutoFit/>
          </a:bodyPr>
          <a:lstStyle/>
          <a:p>
            <a:r>
              <a:rPr lang="en-US" dirty="0">
                <a:solidFill>
                  <a:schemeClr val="bg1"/>
                </a:solidFill>
              </a:rPr>
              <a:t>image by Alex Brown (CC BY 2.0)</a:t>
            </a:r>
          </a:p>
        </p:txBody>
      </p:sp>
    </p:spTree>
    <p:extLst>
      <p:ext uri="{BB962C8B-B14F-4D97-AF65-F5344CB8AC3E}">
        <p14:creationId xmlns:p14="http://schemas.microsoft.com/office/powerpoint/2010/main" val="1381117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5719"/>
    </mc:Choice>
    <mc:Fallback xmlns="">
      <p:transition spd="slow" advTm="2571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F505B-D80A-FF66-37EC-79D14A3E4650}"/>
              </a:ext>
            </a:extLst>
          </p:cNvPr>
          <p:cNvPicPr>
            <a:picLocks noChangeAspect="1"/>
          </p:cNvPicPr>
          <p:nvPr/>
        </p:nvPicPr>
        <p:blipFill>
          <a:blip r:embed="rId3"/>
          <a:stretch>
            <a:fillRect/>
          </a:stretch>
        </p:blipFill>
        <p:spPr>
          <a:xfrm>
            <a:off x="2209799" y="384464"/>
            <a:ext cx="7772400" cy="1532237"/>
          </a:xfrm>
          <a:prstGeom prst="rect">
            <a:avLst/>
          </a:prstGeom>
        </p:spPr>
      </p:pic>
      <p:pic>
        <p:nvPicPr>
          <p:cNvPr id="5" name="Picture 4">
            <a:extLst>
              <a:ext uri="{FF2B5EF4-FFF2-40B4-BE49-F238E27FC236}">
                <a16:creationId xmlns:a16="http://schemas.microsoft.com/office/drawing/2014/main" id="{7364B077-2D54-03CC-DA45-A612599E6706}"/>
              </a:ext>
            </a:extLst>
          </p:cNvPr>
          <p:cNvPicPr>
            <a:picLocks noChangeAspect="1"/>
          </p:cNvPicPr>
          <p:nvPr/>
        </p:nvPicPr>
        <p:blipFill>
          <a:blip r:embed="rId4"/>
          <a:stretch>
            <a:fillRect/>
          </a:stretch>
        </p:blipFill>
        <p:spPr>
          <a:xfrm>
            <a:off x="2209799" y="2286033"/>
            <a:ext cx="7772400" cy="2962119"/>
          </a:xfrm>
          <a:prstGeom prst="rect">
            <a:avLst/>
          </a:prstGeom>
        </p:spPr>
      </p:pic>
      <p:sp>
        <p:nvSpPr>
          <p:cNvPr id="7" name="TextBox 6">
            <a:extLst>
              <a:ext uri="{FF2B5EF4-FFF2-40B4-BE49-F238E27FC236}">
                <a16:creationId xmlns:a16="http://schemas.microsoft.com/office/drawing/2014/main" id="{51C533DD-7F1C-7141-30A5-4B5868B48DB3}"/>
              </a:ext>
            </a:extLst>
          </p:cNvPr>
          <p:cNvSpPr txBox="1"/>
          <p:nvPr/>
        </p:nvSpPr>
        <p:spPr>
          <a:xfrm>
            <a:off x="3007360" y="5617484"/>
            <a:ext cx="3088640" cy="369332"/>
          </a:xfrm>
          <a:prstGeom prst="rect">
            <a:avLst/>
          </a:prstGeom>
          <a:noFill/>
        </p:spPr>
        <p:txBody>
          <a:bodyPr wrap="square" rtlCol="0">
            <a:spAutoFit/>
          </a:bodyPr>
          <a:lstStyle/>
          <a:p>
            <a:pPr algn="ctr"/>
            <a:r>
              <a:rPr lang="en-US" dirty="0" err="1"/>
              <a:t>all_classes_years.zip</a:t>
            </a:r>
            <a:r>
              <a:rPr lang="en-US" dirty="0"/>
              <a:t> ≅ 270 MB</a:t>
            </a:r>
          </a:p>
        </p:txBody>
      </p:sp>
      <p:sp>
        <p:nvSpPr>
          <p:cNvPr id="8" name="TextBox 7">
            <a:extLst>
              <a:ext uri="{FF2B5EF4-FFF2-40B4-BE49-F238E27FC236}">
                <a16:creationId xmlns:a16="http://schemas.microsoft.com/office/drawing/2014/main" id="{89F2D3E8-8A50-15AB-2768-426659B2BB5E}"/>
              </a:ext>
            </a:extLst>
          </p:cNvPr>
          <p:cNvSpPr txBox="1"/>
          <p:nvPr/>
        </p:nvSpPr>
        <p:spPr>
          <a:xfrm>
            <a:off x="6096000" y="5617484"/>
            <a:ext cx="3088640" cy="369332"/>
          </a:xfrm>
          <a:prstGeom prst="rect">
            <a:avLst/>
          </a:prstGeom>
          <a:noFill/>
        </p:spPr>
        <p:txBody>
          <a:bodyPr wrap="square" rtlCol="0">
            <a:spAutoFit/>
          </a:bodyPr>
          <a:lstStyle/>
          <a:p>
            <a:pPr algn="ctr"/>
            <a:r>
              <a:rPr lang="en-US" dirty="0"/>
              <a:t>unzipped ≅ 3.13 GB</a:t>
            </a:r>
          </a:p>
        </p:txBody>
      </p:sp>
      <p:sp>
        <p:nvSpPr>
          <p:cNvPr id="10" name="TextBox 9">
            <a:extLst>
              <a:ext uri="{FF2B5EF4-FFF2-40B4-BE49-F238E27FC236}">
                <a16:creationId xmlns:a16="http://schemas.microsoft.com/office/drawing/2014/main" id="{EA38C3A1-7BAB-07A3-0F0F-9D27786DC703}"/>
              </a:ext>
            </a:extLst>
          </p:cNvPr>
          <p:cNvSpPr txBox="1"/>
          <p:nvPr/>
        </p:nvSpPr>
        <p:spPr>
          <a:xfrm>
            <a:off x="1351335" y="6156960"/>
            <a:ext cx="9489329" cy="369332"/>
          </a:xfrm>
          <a:prstGeom prst="rect">
            <a:avLst/>
          </a:prstGeom>
          <a:noFill/>
        </p:spPr>
        <p:txBody>
          <a:bodyPr wrap="none" rtlCol="0">
            <a:spAutoFit/>
          </a:bodyPr>
          <a:lstStyle/>
          <a:p>
            <a:r>
              <a:rPr lang="en-US" dirty="0"/>
              <a:t>one file per year (1995 – present) per class (County, City, Town, Village, School District, Fire District)</a:t>
            </a:r>
          </a:p>
        </p:txBody>
      </p:sp>
    </p:spTree>
    <p:extLst>
      <p:ext uri="{BB962C8B-B14F-4D97-AF65-F5344CB8AC3E}">
        <p14:creationId xmlns:p14="http://schemas.microsoft.com/office/powerpoint/2010/main" val="189607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9F82684-EDE2-2AE2-D34A-2692D3744A54}"/>
              </a:ext>
            </a:extLst>
          </p:cNvPr>
          <p:cNvGraphicFramePr>
            <a:graphicFrameLocks noGrp="1"/>
          </p:cNvGraphicFramePr>
          <p:nvPr>
            <p:extLst>
              <p:ext uri="{D42A27DB-BD31-4B8C-83A1-F6EECF244321}">
                <p14:modId xmlns:p14="http://schemas.microsoft.com/office/powerpoint/2010/main" val="2351684878"/>
              </p:ext>
            </p:extLst>
          </p:nvPr>
        </p:nvGraphicFramePr>
        <p:xfrm>
          <a:off x="357091" y="190817"/>
          <a:ext cx="11489469" cy="6476365"/>
        </p:xfrm>
        <a:graphic>
          <a:graphicData uri="http://schemas.openxmlformats.org/drawingml/2006/table">
            <a:tbl>
              <a:tblPr firstRow="1" bandRow="1">
                <a:tableStyleId>{5C22544A-7EE6-4342-B048-85BDC9FD1C3A}</a:tableStyleId>
              </a:tblPr>
              <a:tblGrid>
                <a:gridCol w="3401689">
                  <a:extLst>
                    <a:ext uri="{9D8B030D-6E8A-4147-A177-3AD203B41FA5}">
                      <a16:colId xmlns:a16="http://schemas.microsoft.com/office/drawing/2014/main" val="600280156"/>
                    </a:ext>
                  </a:extLst>
                </a:gridCol>
                <a:gridCol w="1163998">
                  <a:extLst>
                    <a:ext uri="{9D8B030D-6E8A-4147-A177-3AD203B41FA5}">
                      <a16:colId xmlns:a16="http://schemas.microsoft.com/office/drawing/2014/main" val="2087126747"/>
                    </a:ext>
                  </a:extLst>
                </a:gridCol>
                <a:gridCol w="3461891">
                  <a:extLst>
                    <a:ext uri="{9D8B030D-6E8A-4147-A177-3AD203B41FA5}">
                      <a16:colId xmlns:a16="http://schemas.microsoft.com/office/drawing/2014/main" val="2463334483"/>
                    </a:ext>
                  </a:extLst>
                </a:gridCol>
                <a:gridCol w="3461891">
                  <a:extLst>
                    <a:ext uri="{9D8B030D-6E8A-4147-A177-3AD203B41FA5}">
                      <a16:colId xmlns:a16="http://schemas.microsoft.com/office/drawing/2014/main" val="2145006551"/>
                    </a:ext>
                  </a:extLst>
                </a:gridCol>
              </a:tblGrid>
              <a:tr h="370840">
                <a:tc>
                  <a:txBody>
                    <a:bodyPr/>
                    <a:lstStyle/>
                    <a:p>
                      <a:r>
                        <a:rPr lang="en-US" dirty="0"/>
                        <a:t>Column</a:t>
                      </a:r>
                    </a:p>
                  </a:txBody>
                  <a:tcPr/>
                </a:tc>
                <a:tc>
                  <a:txBody>
                    <a:bodyPr/>
                    <a:lstStyle/>
                    <a:p>
                      <a:r>
                        <a:rPr lang="en-US" dirty="0"/>
                        <a:t>Type</a:t>
                      </a:r>
                    </a:p>
                  </a:txBody>
                  <a:tcPr/>
                </a:tc>
                <a:tc>
                  <a:txBody>
                    <a:bodyPr/>
                    <a:lstStyle/>
                    <a:p>
                      <a:r>
                        <a:rPr lang="en-US" dirty="0"/>
                        <a:t>Notes</a:t>
                      </a:r>
                    </a:p>
                  </a:txBody>
                  <a:tcPr/>
                </a:tc>
                <a:tc>
                  <a:txBody>
                    <a:bodyPr/>
                    <a:lstStyle/>
                    <a:p>
                      <a:r>
                        <a:rPr lang="en-US" dirty="0"/>
                        <a:t>Sample Value</a:t>
                      </a:r>
                    </a:p>
                  </a:txBody>
                  <a:tcPr/>
                </a:tc>
                <a:extLst>
                  <a:ext uri="{0D108BD9-81ED-4DB2-BD59-A6C34878D82A}">
                    <a16:rowId xmlns:a16="http://schemas.microsoft.com/office/drawing/2014/main" val="2221377649"/>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CALENDAR_YEAR</a:t>
                      </a:r>
                    </a:p>
                  </a:txBody>
                  <a:tcPr marL="9525" marR="9525" marT="9525" marB="0" anchor="ctr"/>
                </a:tc>
                <a:tc>
                  <a:txBody>
                    <a:bodyPr/>
                    <a:lstStyle/>
                    <a:p>
                      <a:r>
                        <a:rPr lang="en-US" dirty="0"/>
                        <a:t>INTEGER</a:t>
                      </a:r>
                    </a:p>
                  </a:txBody>
                  <a:tcPr/>
                </a:tc>
                <a:tc>
                  <a:txBody>
                    <a:bodyPr/>
                    <a:lstStyle/>
                    <a:p>
                      <a:r>
                        <a:rPr lang="en-US" dirty="0"/>
                        <a:t>YYYY</a:t>
                      </a:r>
                    </a:p>
                  </a:txBody>
                  <a:tcPr/>
                </a:tc>
                <a:tc>
                  <a:txBody>
                    <a:bodyPr/>
                    <a:lstStyle/>
                    <a:p>
                      <a:r>
                        <a:rPr lang="en-US" dirty="0"/>
                        <a:t>2021</a:t>
                      </a:r>
                    </a:p>
                  </a:txBody>
                  <a:tcPr/>
                </a:tc>
                <a:extLst>
                  <a:ext uri="{0D108BD9-81ED-4DB2-BD59-A6C34878D82A}">
                    <a16:rowId xmlns:a16="http://schemas.microsoft.com/office/drawing/2014/main" val="3578951536"/>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MUNICIPAL_CODE</a:t>
                      </a:r>
                    </a:p>
                  </a:txBody>
                  <a:tcPr marL="9525" marR="9525" marT="9525" marB="0" anchor="ctr"/>
                </a:tc>
                <a:tc>
                  <a:txBody>
                    <a:bodyPr/>
                    <a:lstStyle/>
                    <a:p>
                      <a:r>
                        <a:rPr lang="en-US" dirty="0"/>
                        <a:t>CHAR (12)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 digits, but may start with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contains smart coding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010201000000</a:t>
                      </a:r>
                    </a:p>
                  </a:txBody>
                  <a:tcPr anchor="ctr"/>
                </a:tc>
                <a:extLst>
                  <a:ext uri="{0D108BD9-81ED-4DB2-BD59-A6C34878D82A}">
                    <a16:rowId xmlns:a16="http://schemas.microsoft.com/office/drawing/2014/main" val="3064351952"/>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ENTITY_NAME</a:t>
                      </a:r>
                    </a:p>
                  </a:txBody>
                  <a:tcPr marL="9525" marR="9525" marT="9525" marB="0" anchor="ctr"/>
                </a:tc>
                <a:tc>
                  <a:txBody>
                    <a:bodyPr/>
                    <a:lstStyle/>
                    <a:p>
                      <a:r>
                        <a:rPr lang="en-US" dirty="0"/>
                        <a:t>CHAR</a:t>
                      </a:r>
                    </a:p>
                  </a:txBody>
                  <a:tcPr/>
                </a:tc>
                <a:tc>
                  <a:txBody>
                    <a:bodyPr/>
                    <a:lstStyle/>
                    <a:p>
                      <a:r>
                        <a:rPr lang="en-US" dirty="0"/>
                        <a:t>display name, not good for joining</a:t>
                      </a:r>
                    </a:p>
                  </a:txBody>
                  <a:tcPr/>
                </a:tc>
                <a:tc>
                  <a:txBody>
                    <a:bodyPr/>
                    <a:lstStyle/>
                    <a:p>
                      <a:r>
                        <a:rPr lang="en-US" dirty="0"/>
                        <a:t>City of Albany</a:t>
                      </a:r>
                    </a:p>
                  </a:txBody>
                  <a:tcPr/>
                </a:tc>
                <a:extLst>
                  <a:ext uri="{0D108BD9-81ED-4DB2-BD59-A6C34878D82A}">
                    <a16:rowId xmlns:a16="http://schemas.microsoft.com/office/drawing/2014/main" val="982333882"/>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CLASS_DESCRIPTION</a:t>
                      </a:r>
                    </a:p>
                  </a:txBody>
                  <a:tcPr marL="9525" marR="9525" marT="9525" marB="0" anchor="ctr"/>
                </a:tc>
                <a:tc>
                  <a:txBody>
                    <a:bodyPr/>
                    <a:lstStyle/>
                    <a:p>
                      <a:r>
                        <a:rPr lang="en-US" dirty="0"/>
                        <a:t>CHAR</a:t>
                      </a:r>
                    </a:p>
                  </a:txBody>
                  <a:tcPr/>
                </a:tc>
                <a:tc>
                  <a:txBody>
                    <a:bodyPr/>
                    <a:lstStyle/>
                    <a:p>
                      <a:r>
                        <a:rPr lang="en-US" dirty="0"/>
                        <a:t>ENTITY_TYPE</a:t>
                      </a:r>
                    </a:p>
                  </a:txBody>
                  <a:tcPr/>
                </a:tc>
                <a:tc>
                  <a:txBody>
                    <a:bodyPr/>
                    <a:lstStyle/>
                    <a:p>
                      <a:r>
                        <a:rPr lang="en-US" dirty="0"/>
                        <a:t>City</a:t>
                      </a:r>
                    </a:p>
                  </a:txBody>
                  <a:tcPr/>
                </a:tc>
                <a:extLst>
                  <a:ext uri="{0D108BD9-81ED-4DB2-BD59-A6C34878D82A}">
                    <a16:rowId xmlns:a16="http://schemas.microsoft.com/office/drawing/2014/main" val="2081587316"/>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COUNTY</a:t>
                      </a:r>
                    </a:p>
                  </a:txBody>
                  <a:tcPr marL="9525" marR="9525" marT="9525" marB="0" anchor="ctr"/>
                </a:tc>
                <a:tc>
                  <a:txBody>
                    <a:bodyPr/>
                    <a:lstStyle/>
                    <a:p>
                      <a:r>
                        <a:rPr lang="en-US" dirty="0"/>
                        <a:t>CHAR</a:t>
                      </a:r>
                    </a:p>
                  </a:txBody>
                  <a:tcPr/>
                </a:tc>
                <a:tc>
                  <a:txBody>
                    <a:bodyPr/>
                    <a:lstStyle/>
                    <a:p>
                      <a:r>
                        <a:rPr lang="en-US" dirty="0"/>
                        <a:t>the county with the largest area %</a:t>
                      </a:r>
                    </a:p>
                  </a:txBody>
                  <a:tcPr/>
                </a:tc>
                <a:tc>
                  <a:txBody>
                    <a:bodyPr/>
                    <a:lstStyle/>
                    <a:p>
                      <a:r>
                        <a:rPr lang="en-US" dirty="0"/>
                        <a:t>Albany</a:t>
                      </a:r>
                    </a:p>
                  </a:txBody>
                  <a:tcPr/>
                </a:tc>
                <a:extLst>
                  <a:ext uri="{0D108BD9-81ED-4DB2-BD59-A6C34878D82A}">
                    <a16:rowId xmlns:a16="http://schemas.microsoft.com/office/drawing/2014/main" val="1861320158"/>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FISCAL_YEAR_END</a:t>
                      </a:r>
                    </a:p>
                  </a:txBody>
                  <a:tcPr marL="9525" marR="9525" marT="9525" marB="0" anchor="ctr"/>
                </a:tc>
                <a:tc>
                  <a:txBody>
                    <a:bodyPr/>
                    <a:lstStyle/>
                    <a:p>
                      <a:r>
                        <a:rPr lang="en-US" dirty="0"/>
                        <a:t>CHAR</a:t>
                      </a:r>
                    </a:p>
                  </a:txBody>
                  <a:tcPr/>
                </a:tc>
                <a:tc>
                  <a:txBody>
                    <a:bodyPr/>
                    <a:lstStyle/>
                    <a:p>
                      <a:r>
                        <a:rPr lang="en-US" dirty="0"/>
                        <a:t>MM/DD</a:t>
                      </a:r>
                    </a:p>
                  </a:txBody>
                  <a:tcPr/>
                </a:tc>
                <a:tc>
                  <a:txBody>
                    <a:bodyPr/>
                    <a:lstStyle/>
                    <a:p>
                      <a:r>
                        <a:rPr lang="en-US" dirty="0"/>
                        <a:t>12/31</a:t>
                      </a:r>
                    </a:p>
                  </a:txBody>
                  <a:tcPr/>
                </a:tc>
                <a:extLst>
                  <a:ext uri="{0D108BD9-81ED-4DB2-BD59-A6C34878D82A}">
                    <a16:rowId xmlns:a16="http://schemas.microsoft.com/office/drawing/2014/main" val="1895540837"/>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ACCOUNT_CODE</a:t>
                      </a:r>
                    </a:p>
                  </a:txBody>
                  <a:tcPr marL="9525" marR="9525" marT="9525" marB="0" anchor="ctr"/>
                </a:tc>
                <a:tc>
                  <a:txBody>
                    <a:bodyPr/>
                    <a:lstStyle/>
                    <a:p>
                      <a:r>
                        <a:rPr lang="en-US" dirty="0"/>
                        <a:t>CHAR</a:t>
                      </a:r>
                    </a:p>
                  </a:txBody>
                  <a:tcPr anchor="ctr"/>
                </a:tc>
                <a:tc>
                  <a:txBody>
                    <a:bodyPr/>
                    <a:lstStyle/>
                    <a:p>
                      <a:r>
                        <a:rPr lang="en-US" dirty="0"/>
                        <a:t>1-2 letters followed by 3-5 digits</a:t>
                      </a:r>
                    </a:p>
                    <a:p>
                      <a:r>
                        <a:rPr lang="en-US" dirty="0"/>
                        <a:t>* contains smart coding</a:t>
                      </a:r>
                    </a:p>
                  </a:txBody>
                  <a:tcPr/>
                </a:tc>
                <a:tc>
                  <a:txBody>
                    <a:bodyPr/>
                    <a:lstStyle/>
                    <a:p>
                      <a:r>
                        <a:rPr lang="en-US" dirty="0"/>
                        <a:t>A51424</a:t>
                      </a:r>
                    </a:p>
                  </a:txBody>
                  <a:tcPr anchor="ctr"/>
                </a:tc>
                <a:extLst>
                  <a:ext uri="{0D108BD9-81ED-4DB2-BD59-A6C34878D82A}">
                    <a16:rowId xmlns:a16="http://schemas.microsoft.com/office/drawing/2014/main" val="110001315"/>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ACCOUNT_CODE_NARRATIVE</a:t>
                      </a:r>
                    </a:p>
                  </a:txBody>
                  <a:tcPr marL="9525" marR="9525" marT="9525" marB="0" anchor="ctr"/>
                </a:tc>
                <a:tc>
                  <a:txBody>
                    <a:bodyPr/>
                    <a:lstStyle/>
                    <a:p>
                      <a:r>
                        <a:rPr lang="en-US" dirty="0"/>
                        <a:t>CHAR</a:t>
                      </a:r>
                    </a:p>
                  </a:txBody>
                  <a:tcPr/>
                </a:tc>
                <a:tc>
                  <a:txBody>
                    <a:bodyPr/>
                    <a:lstStyle/>
                    <a:p>
                      <a:endParaRPr lang="en-US" dirty="0"/>
                    </a:p>
                  </a:txBody>
                  <a:tcPr/>
                </a:tc>
                <a:tc>
                  <a:txBody>
                    <a:bodyPr/>
                    <a:lstStyle/>
                    <a:p>
                      <a:r>
                        <a:rPr lang="en-US" dirty="0"/>
                        <a:t>Snow Removal, </a:t>
                      </a:r>
                      <a:r>
                        <a:rPr lang="en-US" dirty="0" err="1"/>
                        <a:t>Contr</a:t>
                      </a:r>
                      <a:r>
                        <a:rPr lang="en-US" dirty="0"/>
                        <a:t> Expend</a:t>
                      </a:r>
                    </a:p>
                  </a:txBody>
                  <a:tcPr/>
                </a:tc>
                <a:extLst>
                  <a:ext uri="{0D108BD9-81ED-4DB2-BD59-A6C34878D82A}">
                    <a16:rowId xmlns:a16="http://schemas.microsoft.com/office/drawing/2014/main" val="2801479115"/>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FINANCIAL_STATEMENT</a:t>
                      </a:r>
                    </a:p>
                  </a:txBody>
                  <a:tcPr marL="9525" marR="9525" marT="9525" marB="0" anchor="ctr"/>
                </a:tc>
                <a:tc>
                  <a:txBody>
                    <a:bodyPr/>
                    <a:lstStyle/>
                    <a:p>
                      <a:r>
                        <a:rPr lang="en-US" dirty="0"/>
                        <a:t>CHAR</a:t>
                      </a:r>
                    </a:p>
                  </a:txBody>
                  <a:tcPr/>
                </a:tc>
                <a:tc>
                  <a:txBody>
                    <a:bodyPr/>
                    <a:lstStyle/>
                    <a:p>
                      <a:endParaRPr lang="en-US" dirty="0"/>
                    </a:p>
                  </a:txBody>
                  <a:tcPr/>
                </a:tc>
                <a:tc>
                  <a:txBody>
                    <a:bodyPr/>
                    <a:lstStyle/>
                    <a:p>
                      <a:r>
                        <a:rPr lang="en-US" sz="1200" dirty="0"/>
                        <a:t>STATEMENT OF EXPENDITURES AND OTHER USES</a:t>
                      </a:r>
                    </a:p>
                  </a:txBody>
                  <a:tcPr anchor="ctr"/>
                </a:tc>
                <a:extLst>
                  <a:ext uri="{0D108BD9-81ED-4DB2-BD59-A6C34878D82A}">
                    <a16:rowId xmlns:a16="http://schemas.microsoft.com/office/drawing/2014/main" val="2620619483"/>
                  </a:ext>
                </a:extLst>
              </a:tr>
              <a:tr h="370840">
                <a:tc>
                  <a:txBody>
                    <a:bodyPr/>
                    <a:lstStyle/>
                    <a:p>
                      <a:pPr algn="l" rtl="0" fontAlgn="ctr"/>
                      <a:r>
                        <a:rPr lang="en-US" sz="1800" b="0" i="0" u="none" strike="noStrike">
                          <a:solidFill>
                            <a:srgbClr val="000000"/>
                          </a:solidFill>
                          <a:effectLst/>
                          <a:latin typeface="Calibri" panose="020F0502020204030204" pitchFamily="34" charset="0"/>
                        </a:rPr>
                        <a:t>FINANCIAL_STATEMENT_SEGMENT</a:t>
                      </a:r>
                    </a:p>
                  </a:txBody>
                  <a:tcPr marL="9525" marR="9525" marT="9525" marB="0" anchor="ctr"/>
                </a:tc>
                <a:tc>
                  <a:txBody>
                    <a:bodyPr/>
                    <a:lstStyle/>
                    <a:p>
                      <a:r>
                        <a:rPr lang="en-US" dirty="0"/>
                        <a:t>CHAR</a:t>
                      </a:r>
                    </a:p>
                  </a:txBody>
                  <a:tcPr/>
                </a:tc>
                <a:tc>
                  <a:txBody>
                    <a:bodyPr/>
                    <a:lstStyle/>
                    <a:p>
                      <a:endParaRPr lang="en-US" dirty="0"/>
                    </a:p>
                  </a:txBody>
                  <a:tcPr/>
                </a:tc>
                <a:tc>
                  <a:txBody>
                    <a:bodyPr/>
                    <a:lstStyle/>
                    <a:p>
                      <a:r>
                        <a:rPr lang="en-US" dirty="0"/>
                        <a:t>EXPENDITURES</a:t>
                      </a:r>
                    </a:p>
                  </a:txBody>
                  <a:tcPr/>
                </a:tc>
                <a:extLst>
                  <a:ext uri="{0D108BD9-81ED-4DB2-BD59-A6C34878D82A}">
                    <a16:rowId xmlns:a16="http://schemas.microsoft.com/office/drawing/2014/main" val="3609208860"/>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LEVEL_1_CATEGORY</a:t>
                      </a:r>
                    </a:p>
                  </a:txBody>
                  <a:tcPr marL="9525" marR="9525" marT="9525" marB="0" anchor="ctr"/>
                </a:tc>
                <a:tc>
                  <a:txBody>
                    <a:bodyPr/>
                    <a:lstStyle/>
                    <a:p>
                      <a:r>
                        <a:rPr lang="en-US" dirty="0"/>
                        <a:t>CHAR</a:t>
                      </a:r>
                    </a:p>
                  </a:txBody>
                  <a:tcPr/>
                </a:tc>
                <a:tc>
                  <a:txBody>
                    <a:bodyPr/>
                    <a:lstStyle/>
                    <a:p>
                      <a:endParaRPr lang="en-US" dirty="0"/>
                    </a:p>
                  </a:txBody>
                  <a:tcPr/>
                </a:tc>
                <a:tc>
                  <a:txBody>
                    <a:bodyPr/>
                    <a:lstStyle/>
                    <a:p>
                      <a:r>
                        <a:rPr lang="en-US" dirty="0"/>
                        <a:t>TRANSPORTATION</a:t>
                      </a:r>
                    </a:p>
                  </a:txBody>
                  <a:tcPr/>
                </a:tc>
                <a:extLst>
                  <a:ext uri="{0D108BD9-81ED-4DB2-BD59-A6C34878D82A}">
                    <a16:rowId xmlns:a16="http://schemas.microsoft.com/office/drawing/2014/main" val="2783099081"/>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LEVEL_2_CATEGORY</a:t>
                      </a:r>
                    </a:p>
                  </a:txBody>
                  <a:tcPr marL="9525" marR="9525" marT="9525" marB="0" anchor="ctr"/>
                </a:tc>
                <a:tc>
                  <a:txBody>
                    <a:bodyPr/>
                    <a:lstStyle/>
                    <a:p>
                      <a:r>
                        <a:rPr lang="en-US" dirty="0"/>
                        <a:t>CHAR</a:t>
                      </a:r>
                    </a:p>
                  </a:txBody>
                  <a:tcPr/>
                </a:tc>
                <a:tc>
                  <a:txBody>
                    <a:bodyPr/>
                    <a:lstStyle/>
                    <a:p>
                      <a:endParaRPr lang="en-US" dirty="0"/>
                    </a:p>
                  </a:txBody>
                  <a:tcPr/>
                </a:tc>
                <a:tc>
                  <a:txBody>
                    <a:bodyPr/>
                    <a:lstStyle/>
                    <a:p>
                      <a:r>
                        <a:rPr lang="en-US" dirty="0"/>
                        <a:t>HIGHWAYS</a:t>
                      </a:r>
                    </a:p>
                  </a:txBody>
                  <a:tcPr/>
                </a:tc>
                <a:extLst>
                  <a:ext uri="{0D108BD9-81ED-4DB2-BD59-A6C34878D82A}">
                    <a16:rowId xmlns:a16="http://schemas.microsoft.com/office/drawing/2014/main" val="1299995939"/>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OBJECT_OF_EXPENDITURE</a:t>
                      </a:r>
                    </a:p>
                  </a:txBody>
                  <a:tcPr marL="9525" marR="9525" marT="9525" marB="0" anchor="ctr"/>
                </a:tc>
                <a:tc>
                  <a:txBody>
                    <a:bodyPr/>
                    <a:lstStyle/>
                    <a:p>
                      <a:r>
                        <a:rPr lang="en-US" dirty="0"/>
                        <a:t>CHAR</a:t>
                      </a:r>
                    </a:p>
                  </a:txBody>
                  <a:tcPr/>
                </a:tc>
                <a:tc>
                  <a:txBody>
                    <a:bodyPr/>
                    <a:lstStyle/>
                    <a:p>
                      <a:pPr algn="l" fontAlgn="b"/>
                      <a:r>
                        <a:rPr lang="en-US" sz="1200" b="0" i="0" u="none" strike="noStrike" dirty="0">
                          <a:solidFill>
                            <a:srgbClr val="000000"/>
                          </a:solidFill>
                          <a:effectLst/>
                          <a:latin typeface="Calibri" panose="020F0502020204030204" pitchFamily="34" charset="0"/>
                        </a:rPr>
                        <a:t>only present if FINANCIAL_STATEMENT = “STATEMENT OF EXPENDITURES AND OTHER USES”</a:t>
                      </a:r>
                    </a:p>
                  </a:txBody>
                  <a:tcPr marT="9525" marB="0" anchor="b"/>
                </a:tc>
                <a:tc>
                  <a:txBody>
                    <a:bodyPr/>
                    <a:lstStyle/>
                    <a:p>
                      <a:pPr algn="l" fontAlgn="b"/>
                      <a:r>
                        <a:rPr lang="en-US" sz="1800" b="0" i="0" u="none" strike="noStrike" dirty="0">
                          <a:solidFill>
                            <a:srgbClr val="000000"/>
                          </a:solidFill>
                          <a:effectLst/>
                          <a:latin typeface="Calibri" panose="020F0502020204030204" pitchFamily="34" charset="0"/>
                        </a:rPr>
                        <a:t>Contractual</a:t>
                      </a:r>
                    </a:p>
                  </a:txBody>
                  <a:tcPr marR="9525" marT="9525" marB="0" anchor="ctr"/>
                </a:tc>
                <a:extLst>
                  <a:ext uri="{0D108BD9-81ED-4DB2-BD59-A6C34878D82A}">
                    <a16:rowId xmlns:a16="http://schemas.microsoft.com/office/drawing/2014/main" val="1673359668"/>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AMOUNT</a:t>
                      </a:r>
                    </a:p>
                  </a:txBody>
                  <a:tcPr marL="9525" marR="9525" marT="9525" marB="0" anchor="ctr"/>
                </a:tc>
                <a:tc>
                  <a:txBody>
                    <a:bodyPr/>
                    <a:lstStyle/>
                    <a:p>
                      <a:r>
                        <a:rPr lang="en-US" dirty="0"/>
                        <a:t>NUMBER</a:t>
                      </a:r>
                    </a:p>
                  </a:txBody>
                  <a:tcPr/>
                </a:tc>
                <a:tc>
                  <a:txBody>
                    <a:bodyPr/>
                    <a:lstStyle/>
                    <a:p>
                      <a:r>
                        <a:rPr lang="en-US" dirty="0"/>
                        <a:t>dollar amount (may contain cents)</a:t>
                      </a:r>
                    </a:p>
                  </a:txBody>
                  <a:tcPr/>
                </a:tc>
                <a:tc>
                  <a:txBody>
                    <a:bodyPr/>
                    <a:lstStyle/>
                    <a:p>
                      <a:r>
                        <a:rPr lang="en-US" dirty="0"/>
                        <a:t>1227218</a:t>
                      </a:r>
                    </a:p>
                  </a:txBody>
                  <a:tcPr/>
                </a:tc>
                <a:extLst>
                  <a:ext uri="{0D108BD9-81ED-4DB2-BD59-A6C34878D82A}">
                    <a16:rowId xmlns:a16="http://schemas.microsoft.com/office/drawing/2014/main" val="1735317162"/>
                  </a:ext>
                </a:extLst>
              </a:tr>
              <a:tr h="370840">
                <a:tc>
                  <a:txBody>
                    <a:bodyPr/>
                    <a:lstStyle/>
                    <a:p>
                      <a:pPr algn="l" rtl="0" fontAlgn="ctr"/>
                      <a:r>
                        <a:rPr lang="en-US" sz="1800" b="0" i="0" u="none" strike="noStrike" dirty="0">
                          <a:solidFill>
                            <a:srgbClr val="000000"/>
                          </a:solidFill>
                          <a:effectLst/>
                          <a:latin typeface="Calibri" panose="020F0502020204030204" pitchFamily="34" charset="0"/>
                        </a:rPr>
                        <a:t>SNAPSHOT_DATE</a:t>
                      </a:r>
                    </a:p>
                  </a:txBody>
                  <a:tcPr marL="9525" marR="9525" marT="9525" marB="0" anchor="ctr"/>
                </a:tc>
                <a:tc>
                  <a:txBody>
                    <a:bodyPr/>
                    <a:lstStyle/>
                    <a:p>
                      <a:r>
                        <a:rPr lang="en-US" dirty="0"/>
                        <a:t>CHAR</a:t>
                      </a:r>
                    </a:p>
                  </a:txBody>
                  <a:tcPr/>
                </a:tc>
                <a:tc>
                  <a:txBody>
                    <a:bodyPr/>
                    <a:lstStyle/>
                    <a:p>
                      <a:r>
                        <a:rPr lang="en-US" dirty="0"/>
                        <a:t>date last updated as DD-MON-YY</a:t>
                      </a:r>
                    </a:p>
                  </a:txBody>
                  <a:tcPr/>
                </a:tc>
                <a:tc>
                  <a:txBody>
                    <a:bodyPr/>
                    <a:lstStyle/>
                    <a:p>
                      <a:r>
                        <a:rPr lang="en-US" dirty="0"/>
                        <a:t>28-FEB-23</a:t>
                      </a:r>
                    </a:p>
                  </a:txBody>
                  <a:tcPr/>
                </a:tc>
                <a:extLst>
                  <a:ext uri="{0D108BD9-81ED-4DB2-BD59-A6C34878D82A}">
                    <a16:rowId xmlns:a16="http://schemas.microsoft.com/office/drawing/2014/main" val="1084607663"/>
                  </a:ext>
                </a:extLst>
              </a:tr>
            </a:tbl>
          </a:graphicData>
        </a:graphic>
      </p:graphicFrame>
      <p:grpSp>
        <p:nvGrpSpPr>
          <p:cNvPr id="24" name="Group 23">
            <a:extLst>
              <a:ext uri="{FF2B5EF4-FFF2-40B4-BE49-F238E27FC236}">
                <a16:creationId xmlns:a16="http://schemas.microsoft.com/office/drawing/2014/main" id="{2A524673-F8BE-95BF-D767-EC9238DA8DA6}"/>
              </a:ext>
            </a:extLst>
          </p:cNvPr>
          <p:cNvGrpSpPr/>
          <p:nvPr/>
        </p:nvGrpSpPr>
        <p:grpSpPr>
          <a:xfrm>
            <a:off x="-58407" y="617882"/>
            <a:ext cx="421614" cy="3024650"/>
            <a:chOff x="1683578" y="617882"/>
            <a:chExt cx="421614" cy="3024650"/>
          </a:xfrm>
        </p:grpSpPr>
        <p:sp>
          <p:nvSpPr>
            <p:cNvPr id="19" name="TextBox 18">
              <a:extLst>
                <a:ext uri="{FF2B5EF4-FFF2-40B4-BE49-F238E27FC236}">
                  <a16:creationId xmlns:a16="http://schemas.microsoft.com/office/drawing/2014/main" id="{4B66A5AD-D3F0-A5B1-E95E-BBDD57EC0F8D}"/>
                </a:ext>
              </a:extLst>
            </p:cNvPr>
            <p:cNvSpPr txBox="1"/>
            <p:nvPr/>
          </p:nvSpPr>
          <p:spPr>
            <a:xfrm>
              <a:off x="1689694" y="617882"/>
              <a:ext cx="415498"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73B35372-6CB5-E700-FDA4-5DCEBB52544C}"/>
                </a:ext>
              </a:extLst>
            </p:cNvPr>
            <p:cNvSpPr txBox="1"/>
            <p:nvPr/>
          </p:nvSpPr>
          <p:spPr>
            <a:xfrm>
              <a:off x="1689694" y="1132654"/>
              <a:ext cx="415498"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2485B7CB-8D7D-C54C-5F1C-A7B277C59601}"/>
                </a:ext>
              </a:extLst>
            </p:cNvPr>
            <p:cNvSpPr txBox="1"/>
            <p:nvPr/>
          </p:nvSpPr>
          <p:spPr>
            <a:xfrm>
              <a:off x="1683578" y="2758428"/>
              <a:ext cx="415498"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926470CD-A1C1-A5FC-3EEF-D536D70D8B23}"/>
                </a:ext>
              </a:extLst>
            </p:cNvPr>
            <p:cNvSpPr txBox="1"/>
            <p:nvPr/>
          </p:nvSpPr>
          <p:spPr>
            <a:xfrm>
              <a:off x="1683578" y="3273200"/>
              <a:ext cx="415498" cy="369332"/>
            </a:xfrm>
            <a:prstGeom prst="rect">
              <a:avLst/>
            </a:prstGeom>
            <a:noFill/>
          </p:spPr>
          <p:txBody>
            <a:bodyPr wrap="none" rtlCol="0">
              <a:spAutoFit/>
            </a:bodyPr>
            <a:lstStyle/>
            <a:p>
              <a:r>
                <a:rPr lang="en-US" dirty="0"/>
                <a:t>🔑</a:t>
              </a:r>
            </a:p>
          </p:txBody>
        </p:sp>
      </p:grpSp>
      <p:pic>
        <p:nvPicPr>
          <p:cNvPr id="27" name="Picture 26" descr="Icon&#10;&#10;Description automatically generated">
            <a:extLst>
              <a:ext uri="{FF2B5EF4-FFF2-40B4-BE49-F238E27FC236}">
                <a16:creationId xmlns:a16="http://schemas.microsoft.com/office/drawing/2014/main" id="{7E69E801-A147-9AA4-78DA-2EA2105953A0}"/>
              </a:ext>
            </a:extLst>
          </p:cNvPr>
          <p:cNvPicPr>
            <a:picLocks noChangeAspect="1"/>
          </p:cNvPicPr>
          <p:nvPr/>
        </p:nvPicPr>
        <p:blipFill>
          <a:blip r:embed="rId3"/>
          <a:stretch>
            <a:fillRect/>
          </a:stretch>
        </p:blipFill>
        <p:spPr>
          <a:xfrm>
            <a:off x="3342640" y="1081854"/>
            <a:ext cx="330200" cy="330200"/>
          </a:xfrm>
          <a:prstGeom prst="rect">
            <a:avLst/>
          </a:prstGeom>
        </p:spPr>
      </p:pic>
      <p:pic>
        <p:nvPicPr>
          <p:cNvPr id="28" name="Picture 27" descr="Icon&#10;&#10;Description automatically generated">
            <a:extLst>
              <a:ext uri="{FF2B5EF4-FFF2-40B4-BE49-F238E27FC236}">
                <a16:creationId xmlns:a16="http://schemas.microsoft.com/office/drawing/2014/main" id="{738B7346-6A17-F0CC-72B1-253AF0119F89}"/>
              </a:ext>
            </a:extLst>
          </p:cNvPr>
          <p:cNvPicPr>
            <a:picLocks noChangeAspect="1"/>
          </p:cNvPicPr>
          <p:nvPr/>
        </p:nvPicPr>
        <p:blipFill>
          <a:blip r:embed="rId3"/>
          <a:stretch>
            <a:fillRect/>
          </a:stretch>
        </p:blipFill>
        <p:spPr>
          <a:xfrm>
            <a:off x="3368040" y="2707628"/>
            <a:ext cx="330200" cy="330200"/>
          </a:xfrm>
          <a:prstGeom prst="rect">
            <a:avLst/>
          </a:prstGeom>
        </p:spPr>
      </p:pic>
    </p:spTree>
    <p:extLst>
      <p:ext uri="{BB962C8B-B14F-4D97-AF65-F5344CB8AC3E}">
        <p14:creationId xmlns:p14="http://schemas.microsoft.com/office/powerpoint/2010/main" val="229820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78B6-7C7F-B4C4-E9C2-BF871459F492}"/>
              </a:ext>
            </a:extLst>
          </p:cNvPr>
          <p:cNvSpPr>
            <a:spLocks noGrp="1"/>
          </p:cNvSpPr>
          <p:nvPr>
            <p:ph type="title"/>
          </p:nvPr>
        </p:nvSpPr>
        <p:spPr/>
        <p:txBody>
          <a:bodyPr/>
          <a:lstStyle/>
          <a:p>
            <a:r>
              <a:rPr lang="en-US" dirty="0"/>
              <a:t>ACCOUNT_CODE smart coding</a:t>
            </a:r>
          </a:p>
        </p:txBody>
      </p:sp>
      <p:sp>
        <p:nvSpPr>
          <p:cNvPr id="3" name="Content Placeholder 2">
            <a:extLst>
              <a:ext uri="{FF2B5EF4-FFF2-40B4-BE49-F238E27FC236}">
                <a16:creationId xmlns:a16="http://schemas.microsoft.com/office/drawing/2014/main" id="{9F1D7127-956B-1056-CA8B-EB3E52181C05}"/>
              </a:ext>
            </a:extLst>
          </p:cNvPr>
          <p:cNvSpPr>
            <a:spLocks noGrp="1"/>
          </p:cNvSpPr>
          <p:nvPr>
            <p:ph idx="1"/>
          </p:nvPr>
        </p:nvSpPr>
        <p:spPr>
          <a:xfrm>
            <a:off x="838200" y="1371600"/>
            <a:ext cx="10515600" cy="4962698"/>
          </a:xfrm>
        </p:spPr>
        <p:txBody>
          <a:bodyPr>
            <a:normAutofit/>
          </a:bodyPr>
          <a:lstStyle/>
          <a:p>
            <a:r>
              <a:rPr lang="en-US" dirty="0"/>
              <a:t>The first 1-2 letters represent the fund e.g., A = General</a:t>
            </a:r>
          </a:p>
          <a:p>
            <a:r>
              <a:rPr lang="en-US" dirty="0"/>
              <a:t>The number of digits represents the type of account</a:t>
            </a:r>
          </a:p>
          <a:p>
            <a:pPr lvl="1"/>
            <a:r>
              <a:rPr lang="en-US" dirty="0"/>
              <a:t>3 digits = general ledger</a:t>
            </a:r>
          </a:p>
          <a:p>
            <a:pPr lvl="1"/>
            <a:r>
              <a:rPr lang="en-US" dirty="0"/>
              <a:t>4 digits = revenue</a:t>
            </a:r>
          </a:p>
          <a:p>
            <a:pPr lvl="1"/>
            <a:r>
              <a:rPr lang="en-US" dirty="0"/>
              <a:t>5 digits = expenditure</a:t>
            </a:r>
          </a:p>
          <a:p>
            <a:pPr lvl="2"/>
            <a:r>
              <a:rPr lang="en-US" dirty="0"/>
              <a:t>The final digit of the expenditure code represents the object of the expenditure</a:t>
            </a:r>
          </a:p>
          <a:p>
            <a:r>
              <a:rPr lang="en-US" dirty="0"/>
              <a:t>The account numbers are further divided into categorical ranges</a:t>
            </a:r>
          </a:p>
          <a:p>
            <a:pPr marL="0" indent="0">
              <a:buNone/>
            </a:pPr>
            <a:r>
              <a:rPr lang="en-US" dirty="0"/>
              <a:t>Example:</a:t>
            </a:r>
          </a:p>
          <a:p>
            <a:pPr marL="0" indent="0">
              <a:buNone/>
            </a:pPr>
            <a:r>
              <a:rPr lang="en-US" dirty="0"/>
              <a:t>A51424 is an expense (5 digits) paid out of the general fund (A) for Transportation (range 5000x – 5999x) and represents contractual payment (ends in a 4).</a:t>
            </a:r>
          </a:p>
        </p:txBody>
      </p:sp>
    </p:spTree>
    <p:extLst>
      <p:ext uri="{BB962C8B-B14F-4D97-AF65-F5344CB8AC3E}">
        <p14:creationId xmlns:p14="http://schemas.microsoft.com/office/powerpoint/2010/main" val="1339855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78B6-7C7F-B4C4-E9C2-BF871459F492}"/>
              </a:ext>
            </a:extLst>
          </p:cNvPr>
          <p:cNvSpPr>
            <a:spLocks noGrp="1"/>
          </p:cNvSpPr>
          <p:nvPr>
            <p:ph type="title"/>
          </p:nvPr>
        </p:nvSpPr>
        <p:spPr/>
        <p:txBody>
          <a:bodyPr/>
          <a:lstStyle/>
          <a:p>
            <a:r>
              <a:rPr lang="en-US" dirty="0"/>
              <a:t>MUNICIPAL_CODE smart coding</a:t>
            </a:r>
          </a:p>
        </p:txBody>
      </p:sp>
      <p:sp>
        <p:nvSpPr>
          <p:cNvPr id="3" name="Content Placeholder 2">
            <a:extLst>
              <a:ext uri="{FF2B5EF4-FFF2-40B4-BE49-F238E27FC236}">
                <a16:creationId xmlns:a16="http://schemas.microsoft.com/office/drawing/2014/main" id="{9F1D7127-956B-1056-CA8B-EB3E52181C05}"/>
              </a:ext>
            </a:extLst>
          </p:cNvPr>
          <p:cNvSpPr>
            <a:spLocks noGrp="1"/>
          </p:cNvSpPr>
          <p:nvPr>
            <p:ph idx="1"/>
          </p:nvPr>
        </p:nvSpPr>
        <p:spPr>
          <a:xfrm>
            <a:off x="838200" y="1371600"/>
            <a:ext cx="10515600" cy="4351338"/>
          </a:xfrm>
        </p:spPr>
        <p:txBody>
          <a:bodyPr/>
          <a:lstStyle/>
          <a:p>
            <a:r>
              <a:rPr lang="en-US" dirty="0"/>
              <a:t>Digits 1-2 represent the county</a:t>
            </a:r>
          </a:p>
          <a:p>
            <a:r>
              <a:rPr lang="en-US" dirty="0"/>
              <a:t>Digits 3-4 represent the class of government</a:t>
            </a:r>
          </a:p>
        </p:txBody>
      </p:sp>
      <p:graphicFrame>
        <p:nvGraphicFramePr>
          <p:cNvPr id="4" name="Table 3">
            <a:extLst>
              <a:ext uri="{FF2B5EF4-FFF2-40B4-BE49-F238E27FC236}">
                <a16:creationId xmlns:a16="http://schemas.microsoft.com/office/drawing/2014/main" id="{8D119360-06A7-417D-BE5D-EF7951D493C8}"/>
              </a:ext>
            </a:extLst>
          </p:cNvPr>
          <p:cNvGraphicFramePr>
            <a:graphicFrameLocks noGrp="1"/>
          </p:cNvGraphicFramePr>
          <p:nvPr/>
        </p:nvGraphicFramePr>
        <p:xfrm>
          <a:off x="1148080" y="2391683"/>
          <a:ext cx="6502400" cy="3583030"/>
        </p:xfrm>
        <a:graphic>
          <a:graphicData uri="http://schemas.openxmlformats.org/drawingml/2006/table">
            <a:tbl>
              <a:tblPr>
                <a:tableStyleId>{5C22544A-7EE6-4342-B048-85BDC9FD1C3A}</a:tableStyleId>
              </a:tblPr>
              <a:tblGrid>
                <a:gridCol w="661077">
                  <a:extLst>
                    <a:ext uri="{9D8B030D-6E8A-4147-A177-3AD203B41FA5}">
                      <a16:colId xmlns:a16="http://schemas.microsoft.com/office/drawing/2014/main" val="1071713006"/>
                    </a:ext>
                  </a:extLst>
                </a:gridCol>
                <a:gridCol w="1430528">
                  <a:extLst>
                    <a:ext uri="{9D8B030D-6E8A-4147-A177-3AD203B41FA5}">
                      <a16:colId xmlns:a16="http://schemas.microsoft.com/office/drawing/2014/main" val="1602470013"/>
                    </a:ext>
                  </a:extLst>
                </a:gridCol>
                <a:gridCol w="4410795">
                  <a:extLst>
                    <a:ext uri="{9D8B030D-6E8A-4147-A177-3AD203B41FA5}">
                      <a16:colId xmlns:a16="http://schemas.microsoft.com/office/drawing/2014/main" val="1649036177"/>
                    </a:ext>
                  </a:extLst>
                </a:gridCol>
              </a:tblGrid>
              <a:tr h="543719">
                <a:tc>
                  <a:txBody>
                    <a:bodyPr/>
                    <a:lstStyle/>
                    <a:p>
                      <a:pPr algn="ctr" fontAlgn="b"/>
                      <a:r>
                        <a:rPr lang="en-US" sz="1600" b="0" i="0" u="none" strike="noStrike" dirty="0">
                          <a:solidFill>
                            <a:srgbClr val="000000"/>
                          </a:solidFill>
                          <a:effectLst/>
                          <a:latin typeface="Calibri" panose="020F0502020204030204" pitchFamily="34" charset="0"/>
                        </a:rPr>
                        <a:t>Class Code</a:t>
                      </a:r>
                    </a:p>
                  </a:txBody>
                  <a:tcPr marT="8100" marB="0" anchor="ctr"/>
                </a:tc>
                <a:tc>
                  <a:txBody>
                    <a:bodyPr/>
                    <a:lstStyle/>
                    <a:p>
                      <a:pPr algn="ctr" fontAlgn="b"/>
                      <a:r>
                        <a:rPr lang="en-US" sz="1600" b="0" i="0" u="none" strike="noStrike" dirty="0">
                          <a:solidFill>
                            <a:srgbClr val="000000"/>
                          </a:solidFill>
                          <a:effectLst/>
                          <a:latin typeface="Calibri" panose="020F0502020204030204" pitchFamily="34" charset="0"/>
                        </a:rPr>
                        <a:t>Entity Count (2021)</a:t>
                      </a:r>
                    </a:p>
                  </a:txBody>
                  <a:tcPr marT="8100" marB="0" anchor="ctr"/>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1314942320"/>
                  </a:ext>
                </a:extLst>
              </a:tr>
              <a:tr h="276301">
                <a:tc>
                  <a:txBody>
                    <a:bodyPr/>
                    <a:lstStyle/>
                    <a:p>
                      <a:pPr algn="ctr" fontAlgn="b"/>
                      <a:r>
                        <a:rPr lang="en-US" sz="1600" u="none" strike="noStrike" dirty="0">
                          <a:effectLst/>
                        </a:rPr>
                        <a:t>01</a:t>
                      </a:r>
                      <a:endParaRPr lang="en-US" sz="1600" b="0" i="0" u="none" strike="noStrike" dirty="0">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dirty="0">
                          <a:effectLst/>
                        </a:rPr>
                        <a:t>57</a:t>
                      </a:r>
                      <a:endParaRPr lang="en-US" sz="1600" b="0" i="0" u="none" strike="noStrike" dirty="0">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a:effectLst/>
                        </a:rPr>
                        <a:t>County</a:t>
                      </a:r>
                      <a:endParaRPr lang="en-US" sz="1600" b="0" i="0" u="none" strike="noStrike">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1535315203"/>
                  </a:ext>
                </a:extLst>
              </a:tr>
              <a:tr h="276301">
                <a:tc>
                  <a:txBody>
                    <a:bodyPr/>
                    <a:lstStyle/>
                    <a:p>
                      <a:pPr algn="ctr" fontAlgn="b"/>
                      <a:r>
                        <a:rPr lang="en-US" sz="1600" u="none" strike="noStrike" dirty="0">
                          <a:effectLst/>
                        </a:rPr>
                        <a:t>02</a:t>
                      </a:r>
                      <a:endParaRPr lang="en-US" sz="1600" b="0" i="0" u="none" strike="noStrike" dirty="0">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dirty="0">
                          <a:effectLst/>
                        </a:rPr>
                        <a:t>55</a:t>
                      </a:r>
                      <a:endParaRPr lang="en-US" sz="1600" b="0" i="0" u="none" strike="noStrike" dirty="0">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a:effectLst/>
                        </a:rPr>
                        <a:t>City</a:t>
                      </a:r>
                      <a:endParaRPr lang="en-US" sz="1600" b="0" i="0" u="none" strike="noStrike">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1928075723"/>
                  </a:ext>
                </a:extLst>
              </a:tr>
              <a:tr h="276301">
                <a:tc>
                  <a:txBody>
                    <a:bodyPr/>
                    <a:lstStyle/>
                    <a:p>
                      <a:pPr algn="ctr" fontAlgn="b"/>
                      <a:r>
                        <a:rPr lang="en-US" sz="1600" u="none" strike="noStrike" dirty="0">
                          <a:effectLst/>
                        </a:rPr>
                        <a:t>03</a:t>
                      </a:r>
                      <a:endParaRPr lang="en-US" sz="1600" b="0" i="0" u="none" strike="noStrike" dirty="0">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dirty="0">
                          <a:effectLst/>
                        </a:rPr>
                        <a:t>855</a:t>
                      </a:r>
                      <a:endParaRPr lang="en-US" sz="1600" b="0" i="0" u="none" strike="noStrike" dirty="0">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a:effectLst/>
                        </a:rPr>
                        <a:t>Town</a:t>
                      </a:r>
                      <a:endParaRPr lang="en-US" sz="1600" b="0" i="0" u="none" strike="noStrike">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2152174862"/>
                  </a:ext>
                </a:extLst>
              </a:tr>
              <a:tr h="276301">
                <a:tc>
                  <a:txBody>
                    <a:bodyPr/>
                    <a:lstStyle/>
                    <a:p>
                      <a:pPr algn="ctr" fontAlgn="b"/>
                      <a:r>
                        <a:rPr lang="en-US" sz="1600" u="none" strike="noStrike">
                          <a:effectLst/>
                        </a:rPr>
                        <a:t>04</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a:effectLst/>
                        </a:rPr>
                        <a:t>501</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dirty="0">
                          <a:effectLst/>
                        </a:rPr>
                        <a:t>Village</a:t>
                      </a:r>
                      <a:endParaRPr lang="en-US" sz="1600" b="0" i="0" u="none" strike="noStrike" dirty="0">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2460396377"/>
                  </a:ext>
                </a:extLst>
              </a:tr>
              <a:tr h="276301">
                <a:tc>
                  <a:txBody>
                    <a:bodyPr/>
                    <a:lstStyle/>
                    <a:p>
                      <a:pPr algn="ctr" fontAlgn="b"/>
                      <a:r>
                        <a:rPr lang="en-US" sz="1600" u="none" strike="noStrike">
                          <a:effectLst/>
                        </a:rPr>
                        <a:t>05</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dirty="0">
                          <a:effectLst/>
                        </a:rPr>
                        <a:t>61</a:t>
                      </a:r>
                      <a:endParaRPr lang="en-US" sz="1600" b="0" i="0" u="none" strike="noStrike" dirty="0">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dirty="0">
                          <a:effectLst/>
                        </a:rPr>
                        <a:t>School District - City Public School</a:t>
                      </a:r>
                      <a:endParaRPr lang="en-US" sz="1600" b="0" i="0" u="none" strike="noStrike" dirty="0">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1483507083"/>
                  </a:ext>
                </a:extLst>
              </a:tr>
              <a:tr h="276301">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dirty="0">
                          <a:effectLst/>
                        </a:rPr>
                        <a:t>276</a:t>
                      </a:r>
                      <a:endParaRPr lang="en-US" sz="1600" b="0" i="0" u="none" strike="noStrike" dirty="0">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dirty="0">
                          <a:effectLst/>
                        </a:rPr>
                        <a:t>School District - Independent Superintendent</a:t>
                      </a:r>
                      <a:endParaRPr lang="en-US" sz="1600" b="0" i="0" u="none" strike="noStrike" dirty="0">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204986809"/>
                  </a:ext>
                </a:extLst>
              </a:tr>
              <a:tr h="276301">
                <a:tc>
                  <a:txBody>
                    <a:bodyPr/>
                    <a:lstStyle/>
                    <a:p>
                      <a:pPr algn="ctr" fontAlgn="b"/>
                      <a:r>
                        <a:rPr lang="en-US" sz="1600" u="none" strike="noStrike">
                          <a:effectLst/>
                        </a:rPr>
                        <a:t>07</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a:effectLst/>
                        </a:rPr>
                        <a:t>267</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dirty="0">
                          <a:effectLst/>
                        </a:rPr>
                        <a:t>School District - Central</a:t>
                      </a:r>
                      <a:endParaRPr lang="en-US" sz="1600" b="0" i="0" u="none" strike="noStrike" dirty="0">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76430921"/>
                  </a:ext>
                </a:extLst>
              </a:tr>
              <a:tr h="276301">
                <a:tc>
                  <a:txBody>
                    <a:bodyPr/>
                    <a:lstStyle/>
                    <a:p>
                      <a:pPr algn="ctr" fontAlgn="b"/>
                      <a:r>
                        <a:rPr lang="en-US" sz="1600" u="none" strike="noStrike">
                          <a:effectLst/>
                        </a:rPr>
                        <a:t>08</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dirty="0">
                          <a:effectLst/>
                        </a:rPr>
                        <a:t>School District - Central High</a:t>
                      </a:r>
                      <a:endParaRPr lang="en-US" sz="1600" b="0" i="0" u="none" strike="noStrike" dirty="0">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1599891813"/>
                  </a:ext>
                </a:extLst>
              </a:tr>
              <a:tr h="276301">
                <a:tc>
                  <a:txBody>
                    <a:bodyPr/>
                    <a:lstStyle/>
                    <a:p>
                      <a:pPr algn="ct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a:effectLst/>
                        </a:rPr>
                        <a:t>75</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dirty="0">
                          <a:effectLst/>
                        </a:rPr>
                        <a:t>School District - Union Free</a:t>
                      </a:r>
                      <a:endParaRPr lang="en-US" sz="1600" b="0" i="0" u="none" strike="noStrike" dirty="0">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2565409063"/>
                  </a:ext>
                </a:extLst>
              </a:tr>
              <a:tr h="276301">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dirty="0">
                          <a:effectLst/>
                        </a:rPr>
                        <a:t>School District - Common</a:t>
                      </a:r>
                      <a:endParaRPr lang="en-US" sz="1600" b="0" i="0" u="none" strike="noStrike" dirty="0">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1866633555"/>
                  </a:ext>
                </a:extLst>
              </a:tr>
              <a:tr h="276301">
                <a:tc>
                  <a:txBody>
                    <a:bodyPr/>
                    <a:lstStyle/>
                    <a:p>
                      <a:pPr algn="ctr" fontAlgn="b"/>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T="8100" marB="0" anchor="ctr"/>
                </a:tc>
                <a:tc>
                  <a:txBody>
                    <a:bodyPr/>
                    <a:lstStyle/>
                    <a:p>
                      <a:pPr algn="ctr" fontAlgn="b"/>
                      <a:r>
                        <a:rPr lang="en-US" sz="1600" u="none" strike="noStrike" dirty="0">
                          <a:effectLst/>
                        </a:rPr>
                        <a:t>741</a:t>
                      </a:r>
                      <a:endParaRPr lang="en-US" sz="1600" b="0" i="0" u="none" strike="noStrike" dirty="0">
                        <a:solidFill>
                          <a:srgbClr val="000000"/>
                        </a:solidFill>
                        <a:effectLst/>
                        <a:latin typeface="Calibri" panose="020F0502020204030204" pitchFamily="34" charset="0"/>
                      </a:endParaRPr>
                    </a:p>
                  </a:txBody>
                  <a:tcPr marT="8100" marB="0" anchor="ctr"/>
                </a:tc>
                <a:tc>
                  <a:txBody>
                    <a:bodyPr/>
                    <a:lstStyle/>
                    <a:p>
                      <a:pPr algn="l" fontAlgn="b"/>
                      <a:r>
                        <a:rPr lang="en-US" sz="1600" u="none" strike="noStrike" dirty="0">
                          <a:effectLst/>
                        </a:rPr>
                        <a:t>Fire District</a:t>
                      </a:r>
                      <a:endParaRPr lang="en-US" sz="1600" b="0" i="0" u="none" strike="noStrike" dirty="0">
                        <a:solidFill>
                          <a:srgbClr val="000000"/>
                        </a:solidFill>
                        <a:effectLst/>
                        <a:latin typeface="Calibri" panose="020F0502020204030204" pitchFamily="34" charset="0"/>
                      </a:endParaRPr>
                    </a:p>
                  </a:txBody>
                  <a:tcPr marT="8100" marB="0" anchor="ctr"/>
                </a:tc>
                <a:extLst>
                  <a:ext uri="{0D108BD9-81ED-4DB2-BD59-A6C34878D82A}">
                    <a16:rowId xmlns:a16="http://schemas.microsoft.com/office/drawing/2014/main" val="325826225"/>
                  </a:ext>
                </a:extLst>
              </a:tr>
            </a:tbl>
          </a:graphicData>
        </a:graphic>
      </p:graphicFrame>
    </p:spTree>
    <p:extLst>
      <p:ext uri="{BB962C8B-B14F-4D97-AF65-F5344CB8AC3E}">
        <p14:creationId xmlns:p14="http://schemas.microsoft.com/office/powerpoint/2010/main" val="4270977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878B6-7C7F-B4C4-E9C2-BF871459F492}"/>
              </a:ext>
            </a:extLst>
          </p:cNvPr>
          <p:cNvSpPr>
            <a:spLocks noGrp="1"/>
          </p:cNvSpPr>
          <p:nvPr>
            <p:ph type="title"/>
          </p:nvPr>
        </p:nvSpPr>
        <p:spPr>
          <a:xfrm>
            <a:off x="589560" y="856180"/>
            <a:ext cx="4560584" cy="1128068"/>
          </a:xfrm>
        </p:spPr>
        <p:txBody>
          <a:bodyPr anchor="ctr">
            <a:normAutofit/>
          </a:bodyPr>
          <a:lstStyle/>
          <a:p>
            <a:r>
              <a:rPr lang="en-US" sz="4000"/>
              <a:t>Watch out for:</a:t>
            </a:r>
          </a:p>
        </p:txBody>
      </p:sp>
      <p:grpSp>
        <p:nvGrpSpPr>
          <p:cNvPr id="24"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4B27A3F7-BE5A-A380-3134-32E13832F5A6}"/>
              </a:ext>
            </a:extLst>
          </p:cNvPr>
          <p:cNvSpPr>
            <a:spLocks noGrp="1"/>
          </p:cNvSpPr>
          <p:nvPr>
            <p:ph idx="1"/>
          </p:nvPr>
        </p:nvSpPr>
        <p:spPr>
          <a:xfrm>
            <a:off x="590719" y="2330505"/>
            <a:ext cx="4559425" cy="3979585"/>
          </a:xfrm>
        </p:spPr>
        <p:txBody>
          <a:bodyPr anchor="ctr">
            <a:normAutofit/>
          </a:bodyPr>
          <a:lstStyle/>
          <a:p>
            <a:r>
              <a:rPr lang="en-US" sz="2000" dirty="0"/>
              <a:t>Similar entity names</a:t>
            </a:r>
          </a:p>
          <a:p>
            <a:endParaRPr lang="en-US" sz="2000" dirty="0"/>
          </a:p>
          <a:p>
            <a:r>
              <a:rPr lang="en-US" sz="2000" dirty="0"/>
              <a:t>Changing fiscal year-end dates</a:t>
            </a:r>
          </a:p>
          <a:p>
            <a:pPr marL="457200" lvl="1" indent="0">
              <a:buNone/>
            </a:pPr>
            <a:r>
              <a:rPr lang="en-US" sz="2000" dirty="0"/>
              <a:t>(can cause short or extended years)</a:t>
            </a:r>
          </a:p>
          <a:p>
            <a:endParaRPr lang="en-US" sz="2000" dirty="0"/>
          </a:p>
          <a:p>
            <a:r>
              <a:rPr lang="en-US" sz="2000" dirty="0"/>
              <a:t>Overlapping real property taxes</a:t>
            </a:r>
          </a:p>
          <a:p>
            <a:pPr marL="457200" lvl="1" indent="0">
              <a:buNone/>
            </a:pPr>
            <a:r>
              <a:rPr lang="en-US" sz="2000" dirty="0">
                <a:hlinkClick r:id="rId3"/>
              </a:rPr>
              <a:t>https://www.osc.state.ny.us/local-government/data/overlapping-real-property-tax-rates-and-levies-faqs</a:t>
            </a:r>
            <a:endParaRPr lang="en-US" sz="2000" dirty="0"/>
          </a:p>
          <a:p>
            <a:pPr marL="457200" lvl="1" indent="0">
              <a:buNone/>
            </a:pPr>
            <a:endParaRPr lang="en-US" sz="2000" dirty="0"/>
          </a:p>
          <a:p>
            <a:endParaRPr lang="en-US" sz="2000" dirty="0"/>
          </a:p>
        </p:txBody>
      </p:sp>
      <p:sp>
        <p:nvSpPr>
          <p:cNvPr id="30"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67EFAE-80D1-57F1-2B6F-9FAB7AEA448C}"/>
              </a:ext>
            </a:extLst>
          </p:cNvPr>
          <p:cNvPicPr>
            <a:picLocks noChangeAspect="1"/>
          </p:cNvPicPr>
          <p:nvPr/>
        </p:nvPicPr>
        <p:blipFill rotWithShape="1">
          <a:blip r:embed="rId4"/>
          <a:srcRect t="2302" r="5" b="764"/>
          <a:stretch/>
        </p:blipFill>
        <p:spPr>
          <a:xfrm>
            <a:off x="5977788" y="799352"/>
            <a:ext cx="5425410" cy="5259296"/>
          </a:xfrm>
          <a:prstGeom prst="rect">
            <a:avLst/>
          </a:prstGeom>
        </p:spPr>
      </p:pic>
    </p:spTree>
    <p:extLst>
      <p:ext uri="{BB962C8B-B14F-4D97-AF65-F5344CB8AC3E}">
        <p14:creationId xmlns:p14="http://schemas.microsoft.com/office/powerpoint/2010/main" val="507859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E2713-CDE7-3B23-831E-E4C2731F1DFC}"/>
              </a:ext>
            </a:extLst>
          </p:cNvPr>
          <p:cNvSpPr>
            <a:spLocks noGrp="1"/>
          </p:cNvSpPr>
          <p:nvPr>
            <p:ph type="title"/>
          </p:nvPr>
        </p:nvSpPr>
        <p:spPr>
          <a:xfrm>
            <a:off x="589560" y="856180"/>
            <a:ext cx="4560584" cy="1128068"/>
          </a:xfrm>
        </p:spPr>
        <p:txBody>
          <a:bodyPr anchor="ctr">
            <a:normAutofit/>
          </a:bodyPr>
          <a:lstStyle/>
          <a:p>
            <a:r>
              <a:rPr lang="en-US" sz="4000"/>
              <a:t>Upcoming changes</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8A5C6E-8497-E787-B7AF-B04BDDF02C59}"/>
              </a:ext>
            </a:extLst>
          </p:cNvPr>
          <p:cNvSpPr>
            <a:spLocks noGrp="1"/>
          </p:cNvSpPr>
          <p:nvPr>
            <p:ph idx="1"/>
          </p:nvPr>
        </p:nvSpPr>
        <p:spPr>
          <a:xfrm>
            <a:off x="590719" y="2330505"/>
            <a:ext cx="4559425" cy="3979585"/>
          </a:xfrm>
        </p:spPr>
        <p:txBody>
          <a:bodyPr anchor="t">
            <a:normAutofit/>
          </a:bodyPr>
          <a:lstStyle/>
          <a:p>
            <a:r>
              <a:rPr lang="en-US" sz="2000" dirty="0"/>
              <a:t>New AFR/AUD system </a:t>
            </a:r>
            <a:br>
              <a:rPr lang="en-US" sz="2000" dirty="0"/>
            </a:br>
            <a:r>
              <a:rPr lang="en-US" sz="2000" dirty="0"/>
              <a:t>expected Fall 2023</a:t>
            </a:r>
            <a:br>
              <a:rPr lang="en-US" sz="2000" dirty="0"/>
            </a:br>
            <a:endParaRPr lang="en-US" sz="2000" dirty="0"/>
          </a:p>
          <a:p>
            <a:r>
              <a:rPr lang="en-US" sz="2000" dirty="0"/>
              <a:t>Same account codes</a:t>
            </a:r>
            <a:br>
              <a:rPr lang="en-US" sz="2000" dirty="0"/>
            </a:br>
            <a:endParaRPr lang="en-US" sz="2000" dirty="0"/>
          </a:p>
          <a:p>
            <a:r>
              <a:rPr lang="en-US" sz="2000" dirty="0"/>
              <a:t>Expected conversion for all 2013+ data</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D46B05-3F95-D1DB-927F-B317EEFE155C}"/>
              </a:ext>
            </a:extLst>
          </p:cNvPr>
          <p:cNvPicPr>
            <a:picLocks noChangeAspect="1"/>
          </p:cNvPicPr>
          <p:nvPr/>
        </p:nvPicPr>
        <p:blipFill rotWithShape="1">
          <a:blip r:embed="rId3"/>
          <a:srcRect r="5" b="3066"/>
          <a:stretch/>
        </p:blipFill>
        <p:spPr>
          <a:xfrm>
            <a:off x="5977788" y="799352"/>
            <a:ext cx="5425410" cy="5259296"/>
          </a:xfrm>
          <a:prstGeom prst="rect">
            <a:avLst/>
          </a:prstGeom>
        </p:spPr>
      </p:pic>
    </p:spTree>
    <p:extLst>
      <p:ext uri="{BB962C8B-B14F-4D97-AF65-F5344CB8AC3E}">
        <p14:creationId xmlns:p14="http://schemas.microsoft.com/office/powerpoint/2010/main" val="4158460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C6C06F-94C2-A8D9-03B6-7201BA372ECE}"/>
              </a:ext>
            </a:extLst>
          </p:cNvPr>
          <p:cNvPicPr>
            <a:picLocks noChangeAspect="1"/>
          </p:cNvPicPr>
          <p:nvPr/>
        </p:nvPicPr>
        <p:blipFill rotWithShape="1">
          <a:blip r:embed="rId3">
            <a:alphaModFix amt="50000"/>
          </a:blip>
          <a:srcRect t="6373" b="8400"/>
          <a:stretch/>
        </p:blipFill>
        <p:spPr>
          <a:xfrm>
            <a:off x="20" y="1"/>
            <a:ext cx="12191980" cy="6857999"/>
          </a:xfrm>
          <a:prstGeom prst="rect">
            <a:avLst/>
          </a:prstGeom>
        </p:spPr>
      </p:pic>
      <p:sp>
        <p:nvSpPr>
          <p:cNvPr id="2" name="Title 1">
            <a:extLst>
              <a:ext uri="{FF2B5EF4-FFF2-40B4-BE49-F238E27FC236}">
                <a16:creationId xmlns:a16="http://schemas.microsoft.com/office/drawing/2014/main" id="{1B087AB0-A469-9E68-FB7F-E176FD003CD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https://</a:t>
            </a:r>
            <a:r>
              <a:rPr lang="en-US" sz="6000" b="1" dirty="0" err="1">
                <a:solidFill>
                  <a:srgbClr val="FFFFFF"/>
                </a:solidFill>
              </a:rPr>
              <a:t>openbookny.com</a:t>
            </a:r>
            <a:r>
              <a:rPr lang="en-US" sz="6000" b="1" dirty="0">
                <a:solidFill>
                  <a:srgbClr val="FFFFFF"/>
                </a:solidFill>
              </a:rPr>
              <a:t>/</a:t>
            </a:r>
          </a:p>
        </p:txBody>
      </p:sp>
      <p:sp>
        <p:nvSpPr>
          <p:cNvPr id="3" name="Content Placeholder 2">
            <a:extLst>
              <a:ext uri="{FF2B5EF4-FFF2-40B4-BE49-F238E27FC236}">
                <a16:creationId xmlns:a16="http://schemas.microsoft.com/office/drawing/2014/main" id="{729B62F8-1E12-6ECA-C4C3-5FDBF42B849C}"/>
              </a:ext>
            </a:extLst>
          </p:cNvPr>
          <p:cNvSpPr>
            <a:spLocks noGrp="1"/>
          </p:cNvSpPr>
          <p:nvPr>
            <p:ph type="body" sz="half" idx="4294967295"/>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https://www.osc.state.ny.us/open-book-new-york</a:t>
            </a:r>
          </a:p>
        </p:txBody>
      </p:sp>
    </p:spTree>
    <p:extLst>
      <p:ext uri="{BB962C8B-B14F-4D97-AF65-F5344CB8AC3E}">
        <p14:creationId xmlns:p14="http://schemas.microsoft.com/office/powerpoint/2010/main" val="336150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5719"/>
    </mc:Choice>
    <mc:Fallback xmlns="">
      <p:transition spd="slow" advTm="2571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6B4310-5D3F-922B-C0D8-BCA2210F947C}"/>
              </a:ext>
            </a:extLst>
          </p:cNvPr>
          <p:cNvSpPr txBox="1"/>
          <p:nvPr/>
        </p:nvSpPr>
        <p:spPr>
          <a:xfrm>
            <a:off x="195648" y="283128"/>
            <a:ext cx="11800702" cy="523220"/>
          </a:xfrm>
          <a:prstGeom prst="rect">
            <a:avLst/>
          </a:prstGeom>
          <a:noFill/>
        </p:spPr>
        <p:txBody>
          <a:bodyPr wrap="square">
            <a:spAutoFit/>
          </a:bodyPr>
          <a:lstStyle/>
          <a:p>
            <a:pPr algn="ctr"/>
            <a:r>
              <a:rPr lang="en-US" sz="2800" dirty="0"/>
              <a:t>https://</a:t>
            </a:r>
            <a:r>
              <a:rPr lang="en-US" sz="2800" dirty="0" err="1"/>
              <a:t>www.osc.state.ny.us</a:t>
            </a:r>
            <a:r>
              <a:rPr lang="en-US" sz="2800" dirty="0"/>
              <a:t>/local-government/data</a:t>
            </a:r>
          </a:p>
        </p:txBody>
      </p:sp>
      <p:pic>
        <p:nvPicPr>
          <p:cNvPr id="3" name="Picture 2">
            <a:extLst>
              <a:ext uri="{FF2B5EF4-FFF2-40B4-BE49-F238E27FC236}">
                <a16:creationId xmlns:a16="http://schemas.microsoft.com/office/drawing/2014/main" id="{49CE51F9-1E98-F4EB-D317-0C483012F9FC}"/>
              </a:ext>
            </a:extLst>
          </p:cNvPr>
          <p:cNvPicPr>
            <a:picLocks noChangeAspect="1"/>
          </p:cNvPicPr>
          <p:nvPr/>
        </p:nvPicPr>
        <p:blipFill rotWithShape="1">
          <a:blip r:embed="rId3"/>
          <a:srcRect l="186"/>
          <a:stretch/>
        </p:blipFill>
        <p:spPr>
          <a:xfrm>
            <a:off x="577677" y="806348"/>
            <a:ext cx="11036643" cy="5840571"/>
          </a:xfrm>
          <a:prstGeom prst="rect">
            <a:avLst/>
          </a:prstGeom>
          <a:ln>
            <a:solidFill>
              <a:schemeClr val="tx1"/>
            </a:solidFill>
          </a:ln>
        </p:spPr>
      </p:pic>
    </p:spTree>
    <p:extLst>
      <p:ext uri="{BB962C8B-B14F-4D97-AF65-F5344CB8AC3E}">
        <p14:creationId xmlns:p14="http://schemas.microsoft.com/office/powerpoint/2010/main" val="3985794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6B4310-5D3F-922B-C0D8-BCA2210F947C}"/>
              </a:ext>
            </a:extLst>
          </p:cNvPr>
          <p:cNvSpPr txBox="1"/>
          <p:nvPr/>
        </p:nvSpPr>
        <p:spPr>
          <a:xfrm>
            <a:off x="195649" y="255837"/>
            <a:ext cx="11800702" cy="954107"/>
          </a:xfrm>
          <a:prstGeom prst="rect">
            <a:avLst/>
          </a:prstGeom>
          <a:noFill/>
        </p:spPr>
        <p:txBody>
          <a:bodyPr wrap="square">
            <a:spAutoFit/>
          </a:bodyPr>
          <a:lstStyle/>
          <a:p>
            <a:pPr algn="ctr"/>
            <a:r>
              <a:rPr lang="en-US" sz="2800" dirty="0"/>
              <a:t>Fiscal Stress Monitoring System</a:t>
            </a:r>
          </a:p>
          <a:p>
            <a:pPr algn="ctr"/>
            <a:r>
              <a:rPr lang="en-US" sz="2800" dirty="0"/>
              <a:t>https://</a:t>
            </a:r>
            <a:r>
              <a:rPr lang="en-US" sz="2800" dirty="0" err="1"/>
              <a:t>www.osc.state.ny.us</a:t>
            </a:r>
            <a:r>
              <a:rPr lang="en-US" sz="2800" dirty="0"/>
              <a:t>/local-government/fiscal-monitoring</a:t>
            </a:r>
          </a:p>
        </p:txBody>
      </p:sp>
      <p:sp>
        <p:nvSpPr>
          <p:cNvPr id="5" name="TextBox 4">
            <a:extLst>
              <a:ext uri="{FF2B5EF4-FFF2-40B4-BE49-F238E27FC236}">
                <a16:creationId xmlns:a16="http://schemas.microsoft.com/office/drawing/2014/main" id="{19DFB811-5180-F069-9F4E-CD6C8EE2434B}"/>
              </a:ext>
            </a:extLst>
          </p:cNvPr>
          <p:cNvSpPr txBox="1"/>
          <p:nvPr/>
        </p:nvSpPr>
        <p:spPr>
          <a:xfrm>
            <a:off x="1699124" y="6336862"/>
            <a:ext cx="9113520" cy="369332"/>
          </a:xfrm>
          <a:prstGeom prst="rect">
            <a:avLst/>
          </a:prstGeom>
          <a:noFill/>
        </p:spPr>
        <p:txBody>
          <a:bodyPr wrap="square">
            <a:spAutoFit/>
          </a:bodyPr>
          <a:lstStyle/>
          <a:p>
            <a:r>
              <a:rPr lang="en-US" dirty="0"/>
              <a:t>https://</a:t>
            </a:r>
            <a:r>
              <a:rPr lang="en-US" dirty="0" err="1"/>
              <a:t>www.osc.state.ny.us</a:t>
            </a:r>
            <a:r>
              <a:rPr lang="en-US" dirty="0"/>
              <a:t>/files/local-government/fiscal-monitoring/pdf/system-</a:t>
            </a:r>
            <a:r>
              <a:rPr lang="en-US" dirty="0" err="1"/>
              <a:t>manual.pdf</a:t>
            </a:r>
            <a:endParaRPr lang="en-US" dirty="0"/>
          </a:p>
        </p:txBody>
      </p:sp>
      <p:pic>
        <p:nvPicPr>
          <p:cNvPr id="7" name="Picture 6">
            <a:extLst>
              <a:ext uri="{FF2B5EF4-FFF2-40B4-BE49-F238E27FC236}">
                <a16:creationId xmlns:a16="http://schemas.microsoft.com/office/drawing/2014/main" id="{83551783-5176-FB3D-B39F-6A06797B5E16}"/>
              </a:ext>
            </a:extLst>
          </p:cNvPr>
          <p:cNvPicPr>
            <a:picLocks noChangeAspect="1"/>
          </p:cNvPicPr>
          <p:nvPr/>
        </p:nvPicPr>
        <p:blipFill>
          <a:blip r:embed="rId3"/>
          <a:stretch>
            <a:fillRect/>
          </a:stretch>
        </p:blipFill>
        <p:spPr>
          <a:xfrm>
            <a:off x="266837" y="1206001"/>
            <a:ext cx="4572000" cy="3124418"/>
          </a:xfrm>
          <a:prstGeom prst="rect">
            <a:avLst/>
          </a:prstGeom>
        </p:spPr>
      </p:pic>
      <p:pic>
        <p:nvPicPr>
          <p:cNvPr id="8" name="Picture 7">
            <a:extLst>
              <a:ext uri="{FF2B5EF4-FFF2-40B4-BE49-F238E27FC236}">
                <a16:creationId xmlns:a16="http://schemas.microsoft.com/office/drawing/2014/main" id="{A680208F-36EA-F9A9-F04F-D7E366C86D0D}"/>
              </a:ext>
            </a:extLst>
          </p:cNvPr>
          <p:cNvPicPr>
            <a:picLocks noChangeAspect="1"/>
          </p:cNvPicPr>
          <p:nvPr/>
        </p:nvPicPr>
        <p:blipFill>
          <a:blip r:embed="rId4"/>
          <a:stretch>
            <a:fillRect/>
          </a:stretch>
        </p:blipFill>
        <p:spPr>
          <a:xfrm>
            <a:off x="1783214" y="2323976"/>
            <a:ext cx="4572000" cy="4012885"/>
          </a:xfrm>
          <a:prstGeom prst="rect">
            <a:avLst/>
          </a:prstGeom>
        </p:spPr>
      </p:pic>
      <p:pic>
        <p:nvPicPr>
          <p:cNvPr id="9" name="Picture 8">
            <a:extLst>
              <a:ext uri="{FF2B5EF4-FFF2-40B4-BE49-F238E27FC236}">
                <a16:creationId xmlns:a16="http://schemas.microsoft.com/office/drawing/2014/main" id="{CD358CC6-8A3B-08EA-2DEC-74967A162A5A}"/>
              </a:ext>
            </a:extLst>
          </p:cNvPr>
          <p:cNvPicPr>
            <a:picLocks noChangeAspect="1"/>
          </p:cNvPicPr>
          <p:nvPr/>
        </p:nvPicPr>
        <p:blipFill>
          <a:blip r:embed="rId5"/>
          <a:stretch>
            <a:fillRect/>
          </a:stretch>
        </p:blipFill>
        <p:spPr>
          <a:xfrm>
            <a:off x="6439304" y="1155261"/>
            <a:ext cx="5219700" cy="5181600"/>
          </a:xfrm>
          <a:prstGeom prst="rect">
            <a:avLst/>
          </a:prstGeom>
        </p:spPr>
      </p:pic>
    </p:spTree>
    <p:extLst>
      <p:ext uri="{BB962C8B-B14F-4D97-AF65-F5344CB8AC3E}">
        <p14:creationId xmlns:p14="http://schemas.microsoft.com/office/powerpoint/2010/main" val="2514980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6B4310-5D3F-922B-C0D8-BCA2210F947C}"/>
              </a:ext>
            </a:extLst>
          </p:cNvPr>
          <p:cNvSpPr txBox="1"/>
          <p:nvPr/>
        </p:nvSpPr>
        <p:spPr>
          <a:xfrm>
            <a:off x="195648" y="283128"/>
            <a:ext cx="11800702" cy="523220"/>
          </a:xfrm>
          <a:prstGeom prst="rect">
            <a:avLst/>
          </a:prstGeom>
          <a:noFill/>
        </p:spPr>
        <p:txBody>
          <a:bodyPr wrap="square">
            <a:spAutoFit/>
          </a:bodyPr>
          <a:lstStyle/>
          <a:p>
            <a:pPr algn="ctr"/>
            <a:r>
              <a:rPr lang="en-US" sz="2800" dirty="0"/>
              <a:t>https://</a:t>
            </a:r>
            <a:r>
              <a:rPr lang="en-US" sz="2800" dirty="0" err="1"/>
              <a:t>www.osc.state.ny.us</a:t>
            </a:r>
            <a:r>
              <a:rPr lang="en-US" sz="2800" dirty="0"/>
              <a:t>/files/local-government/publications/pdf/</a:t>
            </a:r>
            <a:r>
              <a:rPr lang="en-US" sz="2800" dirty="0" err="1"/>
              <a:t>arm.pdf</a:t>
            </a:r>
            <a:endParaRPr lang="en-US" sz="2800" dirty="0"/>
          </a:p>
        </p:txBody>
      </p:sp>
      <p:pic>
        <p:nvPicPr>
          <p:cNvPr id="4" name="Picture 3">
            <a:extLst>
              <a:ext uri="{FF2B5EF4-FFF2-40B4-BE49-F238E27FC236}">
                <a16:creationId xmlns:a16="http://schemas.microsoft.com/office/drawing/2014/main" id="{BA899705-F59A-D5E9-6DB8-CE7772159593}"/>
              </a:ext>
            </a:extLst>
          </p:cNvPr>
          <p:cNvPicPr>
            <a:picLocks noChangeAspect="1"/>
          </p:cNvPicPr>
          <p:nvPr/>
        </p:nvPicPr>
        <p:blipFill>
          <a:blip r:embed="rId3"/>
          <a:stretch>
            <a:fillRect/>
          </a:stretch>
        </p:blipFill>
        <p:spPr>
          <a:xfrm>
            <a:off x="1494884" y="735228"/>
            <a:ext cx="4354345" cy="6051652"/>
          </a:xfrm>
          <a:prstGeom prst="rect">
            <a:avLst/>
          </a:prstGeom>
        </p:spPr>
      </p:pic>
      <p:pic>
        <p:nvPicPr>
          <p:cNvPr id="5" name="Picture 4">
            <a:extLst>
              <a:ext uri="{FF2B5EF4-FFF2-40B4-BE49-F238E27FC236}">
                <a16:creationId xmlns:a16="http://schemas.microsoft.com/office/drawing/2014/main" id="{232B9EA6-7AA7-4D02-C680-4B0F1CA254B1}"/>
              </a:ext>
            </a:extLst>
          </p:cNvPr>
          <p:cNvPicPr>
            <a:picLocks noChangeAspect="1"/>
          </p:cNvPicPr>
          <p:nvPr/>
        </p:nvPicPr>
        <p:blipFill>
          <a:blip r:embed="rId4"/>
          <a:stretch>
            <a:fillRect/>
          </a:stretch>
        </p:blipFill>
        <p:spPr>
          <a:xfrm>
            <a:off x="6140449" y="3470788"/>
            <a:ext cx="5207000" cy="2628900"/>
          </a:xfrm>
          <a:prstGeom prst="rect">
            <a:avLst/>
          </a:prstGeom>
        </p:spPr>
      </p:pic>
      <p:pic>
        <p:nvPicPr>
          <p:cNvPr id="7" name="Picture 6">
            <a:extLst>
              <a:ext uri="{FF2B5EF4-FFF2-40B4-BE49-F238E27FC236}">
                <a16:creationId xmlns:a16="http://schemas.microsoft.com/office/drawing/2014/main" id="{1D40A710-ED1B-F7AB-4194-2EA7E867259A}"/>
              </a:ext>
            </a:extLst>
          </p:cNvPr>
          <p:cNvPicPr>
            <a:picLocks noChangeAspect="1"/>
          </p:cNvPicPr>
          <p:nvPr/>
        </p:nvPicPr>
        <p:blipFill>
          <a:blip r:embed="rId5"/>
          <a:stretch>
            <a:fillRect/>
          </a:stretch>
        </p:blipFill>
        <p:spPr>
          <a:xfrm>
            <a:off x="6095999" y="877468"/>
            <a:ext cx="5295900" cy="2044700"/>
          </a:xfrm>
          <a:prstGeom prst="rect">
            <a:avLst/>
          </a:prstGeom>
        </p:spPr>
      </p:pic>
      <p:sp>
        <p:nvSpPr>
          <p:cNvPr id="8" name="TextBox 7">
            <a:extLst>
              <a:ext uri="{FF2B5EF4-FFF2-40B4-BE49-F238E27FC236}">
                <a16:creationId xmlns:a16="http://schemas.microsoft.com/office/drawing/2014/main" id="{E30651BA-86F7-391D-E338-486AB0F4416C}"/>
              </a:ext>
            </a:extLst>
          </p:cNvPr>
          <p:cNvSpPr txBox="1"/>
          <p:nvPr/>
        </p:nvSpPr>
        <p:spPr>
          <a:xfrm>
            <a:off x="5888250" y="2275840"/>
            <a:ext cx="415498"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B0BBFA6F-7C48-ED8A-0558-02EB150DF7AA}"/>
              </a:ext>
            </a:extLst>
          </p:cNvPr>
          <p:cNvSpPr txBox="1"/>
          <p:nvPr/>
        </p:nvSpPr>
        <p:spPr>
          <a:xfrm>
            <a:off x="5889560" y="2599004"/>
            <a:ext cx="415498"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CEF31A83-85B6-F061-2816-1715FD348C9F}"/>
              </a:ext>
            </a:extLst>
          </p:cNvPr>
          <p:cNvSpPr txBox="1"/>
          <p:nvPr/>
        </p:nvSpPr>
        <p:spPr>
          <a:xfrm>
            <a:off x="5888250" y="3562744"/>
            <a:ext cx="41549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BCA86769-A74E-9B85-4A50-BB1A1ADB8CF1}"/>
              </a:ext>
            </a:extLst>
          </p:cNvPr>
          <p:cNvSpPr txBox="1"/>
          <p:nvPr/>
        </p:nvSpPr>
        <p:spPr>
          <a:xfrm>
            <a:off x="8293930" y="6488668"/>
            <a:ext cx="3567002" cy="369332"/>
          </a:xfrm>
          <a:prstGeom prst="rect">
            <a:avLst/>
          </a:prstGeom>
          <a:noFill/>
        </p:spPr>
        <p:txBody>
          <a:bodyPr wrap="none" rtlCol="0">
            <a:spAutoFit/>
          </a:bodyPr>
          <a:lstStyle/>
          <a:p>
            <a:r>
              <a:rPr lang="en-US" dirty="0"/>
              <a:t> = especially useful for data analysis </a:t>
            </a:r>
          </a:p>
        </p:txBody>
      </p:sp>
      <p:sp>
        <p:nvSpPr>
          <p:cNvPr id="13" name="TextBox 12">
            <a:extLst>
              <a:ext uri="{FF2B5EF4-FFF2-40B4-BE49-F238E27FC236}">
                <a16:creationId xmlns:a16="http://schemas.microsoft.com/office/drawing/2014/main" id="{9A1F4E16-1B9B-A37B-09A4-61E2EFB2DF44}"/>
              </a:ext>
            </a:extLst>
          </p:cNvPr>
          <p:cNvSpPr txBox="1"/>
          <p:nvPr/>
        </p:nvSpPr>
        <p:spPr>
          <a:xfrm>
            <a:off x="8011690" y="6534232"/>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295986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6B4310-5D3F-922B-C0D8-BCA2210F947C}"/>
              </a:ext>
            </a:extLst>
          </p:cNvPr>
          <p:cNvSpPr txBox="1"/>
          <p:nvPr/>
        </p:nvSpPr>
        <p:spPr>
          <a:xfrm>
            <a:off x="195648" y="283128"/>
            <a:ext cx="11800702" cy="461665"/>
          </a:xfrm>
          <a:prstGeom prst="rect">
            <a:avLst/>
          </a:prstGeom>
          <a:noFill/>
        </p:spPr>
        <p:txBody>
          <a:bodyPr wrap="square">
            <a:spAutoFit/>
          </a:bodyPr>
          <a:lstStyle/>
          <a:p>
            <a:pPr algn="ctr"/>
            <a:r>
              <a:rPr lang="en-US" sz="2400" dirty="0"/>
              <a:t>https://</a:t>
            </a:r>
            <a:r>
              <a:rPr lang="en-US" sz="2400" dirty="0" err="1"/>
              <a:t>www.osc.state.ny.us</a:t>
            </a:r>
            <a:r>
              <a:rPr lang="en-US" sz="2400" dirty="0"/>
              <a:t>/local-government/required-reporting/chart-accounts-query</a:t>
            </a:r>
          </a:p>
        </p:txBody>
      </p:sp>
      <p:pic>
        <p:nvPicPr>
          <p:cNvPr id="3" name="Picture 2">
            <a:extLst>
              <a:ext uri="{FF2B5EF4-FFF2-40B4-BE49-F238E27FC236}">
                <a16:creationId xmlns:a16="http://schemas.microsoft.com/office/drawing/2014/main" id="{49CE51F9-1E98-F4EB-D317-0C483012F9FC}"/>
              </a:ext>
            </a:extLst>
          </p:cNvPr>
          <p:cNvPicPr>
            <a:picLocks noChangeAspect="1"/>
          </p:cNvPicPr>
          <p:nvPr/>
        </p:nvPicPr>
        <p:blipFill rotWithShape="1">
          <a:blip r:embed="rId3"/>
          <a:srcRect t="702" b="702"/>
          <a:stretch/>
        </p:blipFill>
        <p:spPr>
          <a:xfrm>
            <a:off x="577677" y="806348"/>
            <a:ext cx="11036643" cy="5840571"/>
          </a:xfrm>
          <a:prstGeom prst="rect">
            <a:avLst/>
          </a:prstGeom>
          <a:ln>
            <a:solidFill>
              <a:schemeClr val="tx1"/>
            </a:solidFill>
          </a:ln>
        </p:spPr>
      </p:pic>
    </p:spTree>
    <p:extLst>
      <p:ext uri="{BB962C8B-B14F-4D97-AF65-F5344CB8AC3E}">
        <p14:creationId xmlns:p14="http://schemas.microsoft.com/office/powerpoint/2010/main" val="2104719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6B4310-5D3F-922B-C0D8-BCA2210F947C}"/>
              </a:ext>
            </a:extLst>
          </p:cNvPr>
          <p:cNvSpPr txBox="1"/>
          <p:nvPr/>
        </p:nvSpPr>
        <p:spPr>
          <a:xfrm>
            <a:off x="195648" y="283128"/>
            <a:ext cx="11800702" cy="369332"/>
          </a:xfrm>
          <a:prstGeom prst="rect">
            <a:avLst/>
          </a:prstGeom>
          <a:noFill/>
        </p:spPr>
        <p:txBody>
          <a:bodyPr wrap="square">
            <a:spAutoFit/>
          </a:bodyPr>
          <a:lstStyle/>
          <a:p>
            <a:pPr algn="ctr"/>
            <a:r>
              <a:rPr lang="en-US" dirty="0"/>
              <a:t>https://</a:t>
            </a:r>
            <a:r>
              <a:rPr lang="en-US" dirty="0" err="1"/>
              <a:t>www.osc.state.ny.us</a:t>
            </a:r>
            <a:r>
              <a:rPr lang="en-US" dirty="0"/>
              <a:t>/local-government/data/real-property-tax-levies-taxable-full-value-and-full-value-tax-rates</a:t>
            </a:r>
          </a:p>
        </p:txBody>
      </p:sp>
      <p:pic>
        <p:nvPicPr>
          <p:cNvPr id="3" name="Picture 2">
            <a:extLst>
              <a:ext uri="{FF2B5EF4-FFF2-40B4-BE49-F238E27FC236}">
                <a16:creationId xmlns:a16="http://schemas.microsoft.com/office/drawing/2014/main" id="{49CE51F9-1E98-F4EB-D317-0C483012F9FC}"/>
              </a:ext>
            </a:extLst>
          </p:cNvPr>
          <p:cNvPicPr>
            <a:picLocks noChangeAspect="1"/>
          </p:cNvPicPr>
          <p:nvPr/>
        </p:nvPicPr>
        <p:blipFill rotWithShape="1">
          <a:blip r:embed="rId3"/>
          <a:srcRect b="14045"/>
          <a:stretch/>
        </p:blipFill>
        <p:spPr>
          <a:xfrm>
            <a:off x="577677" y="806348"/>
            <a:ext cx="11036643" cy="5840571"/>
          </a:xfrm>
          <a:prstGeom prst="rect">
            <a:avLst/>
          </a:prstGeom>
          <a:ln>
            <a:solidFill>
              <a:schemeClr val="tx1"/>
            </a:solidFill>
          </a:ln>
        </p:spPr>
      </p:pic>
    </p:spTree>
    <p:extLst>
      <p:ext uri="{BB962C8B-B14F-4D97-AF65-F5344CB8AC3E}">
        <p14:creationId xmlns:p14="http://schemas.microsoft.com/office/powerpoint/2010/main" val="670374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FD7018-1542-44CC-A14A-8614E50FC27D}"/>
              </a:ext>
            </a:extLst>
          </p:cNvPr>
          <p:cNvPicPr>
            <a:picLocks noChangeAspect="1"/>
          </p:cNvPicPr>
          <p:nvPr/>
        </p:nvPicPr>
        <p:blipFill>
          <a:blip r:embed="rId3"/>
          <a:stretch>
            <a:fillRect/>
          </a:stretch>
        </p:blipFill>
        <p:spPr>
          <a:xfrm>
            <a:off x="3033527" y="340518"/>
            <a:ext cx="6124946" cy="6176963"/>
          </a:xfrm>
          <a:prstGeom prst="rect">
            <a:avLst/>
          </a:prstGeom>
        </p:spPr>
      </p:pic>
      <p:sp>
        <p:nvSpPr>
          <p:cNvPr id="7" name="Right Arrow 6">
            <a:extLst>
              <a:ext uri="{FF2B5EF4-FFF2-40B4-BE49-F238E27FC236}">
                <a16:creationId xmlns:a16="http://schemas.microsoft.com/office/drawing/2014/main" id="{D87329F3-291D-724B-0494-85A1B7DAD4BA}"/>
              </a:ext>
            </a:extLst>
          </p:cNvPr>
          <p:cNvSpPr/>
          <p:nvPr/>
        </p:nvSpPr>
        <p:spPr>
          <a:xfrm>
            <a:off x="854765" y="3180522"/>
            <a:ext cx="2484782" cy="92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665411"/>
      </p:ext>
    </p:extLst>
  </p:cSld>
  <p:clrMapOvr>
    <a:masterClrMapping/>
  </p:clrMapOvr>
  <mc:AlternateContent xmlns:mc="http://schemas.openxmlformats.org/markup-compatibility/2006" xmlns:p14="http://schemas.microsoft.com/office/powerpoint/2010/main">
    <mc:Choice Requires="p14">
      <p:transition spd="slow" p14:dur="2000" advTm="1596"/>
    </mc:Choice>
    <mc:Fallback xmlns="">
      <p:transition spd="slow" advTm="15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of the Local Government Data Search page.">
            <a:extLst>
              <a:ext uri="{FF2B5EF4-FFF2-40B4-BE49-F238E27FC236}">
                <a16:creationId xmlns:a16="http://schemas.microsoft.com/office/drawing/2014/main" id="{84D2143A-EF46-BDD8-F7D4-1008FCD09F35}"/>
              </a:ext>
            </a:extLst>
          </p:cNvPr>
          <p:cNvPicPr>
            <a:picLocks noChangeAspect="1"/>
          </p:cNvPicPr>
          <p:nvPr/>
        </p:nvPicPr>
        <p:blipFill>
          <a:blip r:embed="rId3"/>
          <a:stretch>
            <a:fillRect/>
          </a:stretch>
        </p:blipFill>
        <p:spPr>
          <a:xfrm>
            <a:off x="234205" y="0"/>
            <a:ext cx="5104127" cy="6858000"/>
          </a:xfrm>
          <a:prstGeom prst="rect">
            <a:avLst/>
          </a:prstGeom>
        </p:spPr>
      </p:pic>
      <p:sp>
        <p:nvSpPr>
          <p:cNvPr id="4" name="Right Brace 3">
            <a:extLst>
              <a:ext uri="{FF2B5EF4-FFF2-40B4-BE49-F238E27FC236}">
                <a16:creationId xmlns:a16="http://schemas.microsoft.com/office/drawing/2014/main" id="{3AC24354-4096-3F0D-309F-9338786035BB}"/>
              </a:ext>
              <a:ext uri="{C183D7F6-B498-43B3-948B-1728B52AA6E4}">
                <adec:decorative xmlns:adec="http://schemas.microsoft.com/office/drawing/2017/decorative" val="1"/>
              </a:ext>
            </a:extLst>
          </p:cNvPr>
          <p:cNvSpPr/>
          <p:nvPr/>
        </p:nvSpPr>
        <p:spPr>
          <a:xfrm>
            <a:off x="5486400" y="149087"/>
            <a:ext cx="755374" cy="3707296"/>
          </a:xfrm>
          <a:prstGeom prst="rightBrace">
            <a:avLst>
              <a:gd name="adj1" fmla="val 38596"/>
              <a:gd name="adj2" fmla="val 27668"/>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0DB87A5F-8D8D-41CD-A6B1-83B7961A022C}"/>
              </a:ext>
              <a:ext uri="{C183D7F6-B498-43B3-948B-1728B52AA6E4}">
                <adec:decorative xmlns:adec="http://schemas.microsoft.com/office/drawing/2017/decorative" val="1"/>
              </a:ext>
            </a:extLst>
          </p:cNvPr>
          <p:cNvSpPr/>
          <p:nvPr/>
        </p:nvSpPr>
        <p:spPr>
          <a:xfrm>
            <a:off x="5486400" y="4154556"/>
            <a:ext cx="755374" cy="1620080"/>
          </a:xfrm>
          <a:prstGeom prst="rightBrace">
            <a:avLst>
              <a:gd name="adj1" fmla="val 38596"/>
              <a:gd name="adj2" fmla="val 5000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DB3C56E-5F5A-D256-8DCE-4117FAC23349}"/>
              </a:ext>
            </a:extLst>
          </p:cNvPr>
          <p:cNvSpPr txBox="1"/>
          <p:nvPr/>
        </p:nvSpPr>
        <p:spPr>
          <a:xfrm>
            <a:off x="6241774" y="1002844"/>
            <a:ext cx="2976368" cy="369332"/>
          </a:xfrm>
          <a:prstGeom prst="rect">
            <a:avLst/>
          </a:prstGeom>
          <a:noFill/>
        </p:spPr>
        <p:txBody>
          <a:bodyPr wrap="square" rtlCol="0">
            <a:spAutoFit/>
          </a:bodyPr>
          <a:lstStyle/>
          <a:p>
            <a:r>
              <a:rPr lang="en-US" dirty="0"/>
              <a:t>Built-in reporting options</a:t>
            </a:r>
          </a:p>
        </p:txBody>
      </p:sp>
      <p:sp>
        <p:nvSpPr>
          <p:cNvPr id="7" name="TextBox 6">
            <a:extLst>
              <a:ext uri="{FF2B5EF4-FFF2-40B4-BE49-F238E27FC236}">
                <a16:creationId xmlns:a16="http://schemas.microsoft.com/office/drawing/2014/main" id="{81B3E3B9-C6DB-D40D-799C-53CBDFF0EE5F}"/>
              </a:ext>
            </a:extLst>
          </p:cNvPr>
          <p:cNvSpPr txBox="1"/>
          <p:nvPr/>
        </p:nvSpPr>
        <p:spPr>
          <a:xfrm>
            <a:off x="6241773" y="4779930"/>
            <a:ext cx="5406887" cy="369332"/>
          </a:xfrm>
          <a:prstGeom prst="rect">
            <a:avLst/>
          </a:prstGeom>
          <a:noFill/>
        </p:spPr>
        <p:txBody>
          <a:bodyPr wrap="square" rtlCol="0">
            <a:spAutoFit/>
          </a:bodyPr>
          <a:lstStyle/>
          <a:p>
            <a:r>
              <a:rPr lang="en-US" dirty="0"/>
              <a:t>Bulk data downloads</a:t>
            </a:r>
          </a:p>
        </p:txBody>
      </p:sp>
      <p:cxnSp>
        <p:nvCxnSpPr>
          <p:cNvPr id="10" name="Straight Arrow Connector 9">
            <a:extLst>
              <a:ext uri="{FF2B5EF4-FFF2-40B4-BE49-F238E27FC236}">
                <a16:creationId xmlns:a16="http://schemas.microsoft.com/office/drawing/2014/main" id="{B7B50B52-D7FF-FD6F-12BE-B2E1ECB3E41D}"/>
              </a:ext>
              <a:ext uri="{C183D7F6-B498-43B3-948B-1728B52AA6E4}">
                <adec:decorative xmlns:adec="http://schemas.microsoft.com/office/drawing/2017/decorative" val="1"/>
              </a:ext>
            </a:extLst>
          </p:cNvPr>
          <p:cNvCxnSpPr>
            <a:cxnSpLocks/>
          </p:cNvCxnSpPr>
          <p:nvPr/>
        </p:nvCxnSpPr>
        <p:spPr>
          <a:xfrm flipH="1">
            <a:off x="2107096" y="6619461"/>
            <a:ext cx="413467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958EDF-0DA5-DB0B-B182-B53E5E7ACF50}"/>
              </a:ext>
            </a:extLst>
          </p:cNvPr>
          <p:cNvSpPr txBox="1"/>
          <p:nvPr/>
        </p:nvSpPr>
        <p:spPr>
          <a:xfrm>
            <a:off x="6241773" y="6400010"/>
            <a:ext cx="5406887" cy="369332"/>
          </a:xfrm>
          <a:prstGeom prst="rect">
            <a:avLst/>
          </a:prstGeom>
          <a:noFill/>
        </p:spPr>
        <p:txBody>
          <a:bodyPr wrap="square" rtlCol="0">
            <a:spAutoFit/>
          </a:bodyPr>
          <a:lstStyle/>
          <a:p>
            <a:r>
              <a:rPr lang="en-US" dirty="0"/>
              <a:t>Update date</a:t>
            </a:r>
          </a:p>
        </p:txBody>
      </p:sp>
      <p:sp>
        <p:nvSpPr>
          <p:cNvPr id="16" name="TextBox 15">
            <a:extLst>
              <a:ext uri="{FF2B5EF4-FFF2-40B4-BE49-F238E27FC236}">
                <a16:creationId xmlns:a16="http://schemas.microsoft.com/office/drawing/2014/main" id="{81F622AC-E459-1C3B-7C2F-A409CAF8F045}"/>
              </a:ext>
            </a:extLst>
          </p:cNvPr>
          <p:cNvSpPr txBox="1"/>
          <p:nvPr/>
        </p:nvSpPr>
        <p:spPr>
          <a:xfrm>
            <a:off x="7084978" y="3527234"/>
            <a:ext cx="1447162" cy="646331"/>
          </a:xfrm>
          <a:prstGeom prst="rect">
            <a:avLst/>
          </a:prstGeom>
          <a:noFill/>
        </p:spPr>
        <p:txBody>
          <a:bodyPr wrap="square" rtlCol="0">
            <a:spAutoFit/>
          </a:bodyPr>
          <a:lstStyle/>
          <a:p>
            <a:pPr algn="ctr"/>
            <a:r>
              <a:rPr lang="en-US" dirty="0"/>
              <a:t>Trend</a:t>
            </a:r>
          </a:p>
          <a:p>
            <a:pPr algn="ctr"/>
            <a:r>
              <a:rPr lang="en-US" dirty="0"/>
              <a:t>up to 6 years</a:t>
            </a:r>
          </a:p>
        </p:txBody>
      </p:sp>
      <p:sp>
        <p:nvSpPr>
          <p:cNvPr id="17" name="TextBox 16">
            <a:extLst>
              <a:ext uri="{FF2B5EF4-FFF2-40B4-BE49-F238E27FC236}">
                <a16:creationId xmlns:a16="http://schemas.microsoft.com/office/drawing/2014/main" id="{C1E3D52F-5D7B-2890-EA9D-28F52E244518}"/>
              </a:ext>
            </a:extLst>
          </p:cNvPr>
          <p:cNvSpPr txBox="1"/>
          <p:nvPr/>
        </p:nvSpPr>
        <p:spPr>
          <a:xfrm>
            <a:off x="9422182" y="3527234"/>
            <a:ext cx="1680889" cy="646331"/>
          </a:xfrm>
          <a:prstGeom prst="rect">
            <a:avLst/>
          </a:prstGeom>
          <a:noFill/>
        </p:spPr>
        <p:txBody>
          <a:bodyPr wrap="square" rtlCol="0">
            <a:spAutoFit/>
          </a:bodyPr>
          <a:lstStyle/>
          <a:p>
            <a:pPr algn="ctr"/>
            <a:r>
              <a:rPr lang="en-US" dirty="0"/>
              <a:t>Comparison</a:t>
            </a:r>
          </a:p>
          <a:p>
            <a:pPr algn="ctr"/>
            <a:r>
              <a:rPr lang="en-US" dirty="0"/>
              <a:t>up to 4 entities</a:t>
            </a:r>
          </a:p>
        </p:txBody>
      </p:sp>
      <p:pic>
        <p:nvPicPr>
          <p:cNvPr id="19" name="Picture 18" descr="An icon of a house with a bar graph and trendline overlaid inside it.  The trend is generally upward with a slightly jagged appearance.">
            <a:extLst>
              <a:ext uri="{FF2B5EF4-FFF2-40B4-BE49-F238E27FC236}">
                <a16:creationId xmlns:a16="http://schemas.microsoft.com/office/drawing/2014/main" id="{067F148D-445A-3209-F25D-58A588DDF362}"/>
              </a:ext>
            </a:extLst>
          </p:cNvPr>
          <p:cNvPicPr>
            <a:picLocks noChangeAspect="1"/>
          </p:cNvPicPr>
          <p:nvPr/>
        </p:nvPicPr>
        <p:blipFill>
          <a:blip r:embed="rId4"/>
          <a:stretch>
            <a:fillRect/>
          </a:stretch>
        </p:blipFill>
        <p:spPr>
          <a:xfrm>
            <a:off x="6755170" y="1469834"/>
            <a:ext cx="2106778" cy="2057400"/>
          </a:xfrm>
          <a:prstGeom prst="rect">
            <a:avLst/>
          </a:prstGeom>
        </p:spPr>
      </p:pic>
      <p:pic>
        <p:nvPicPr>
          <p:cNvPr id="21" name="Picture 20" descr="An icon of measurement scales, each one holding a small house icon.  The scales are balanced.">
            <a:extLst>
              <a:ext uri="{FF2B5EF4-FFF2-40B4-BE49-F238E27FC236}">
                <a16:creationId xmlns:a16="http://schemas.microsoft.com/office/drawing/2014/main" id="{B7B0B24F-7D4D-4517-4875-D444EF2B8A82}"/>
              </a:ext>
            </a:extLst>
          </p:cNvPr>
          <p:cNvPicPr>
            <a:picLocks noChangeAspect="1"/>
          </p:cNvPicPr>
          <p:nvPr/>
        </p:nvPicPr>
        <p:blipFill>
          <a:blip r:embed="rId5"/>
          <a:stretch>
            <a:fillRect/>
          </a:stretch>
        </p:blipFill>
        <p:spPr>
          <a:xfrm>
            <a:off x="9084340" y="1469834"/>
            <a:ext cx="2356574" cy="2057400"/>
          </a:xfrm>
          <a:prstGeom prst="rect">
            <a:avLst/>
          </a:prstGeom>
        </p:spPr>
      </p:pic>
    </p:spTree>
    <p:extLst>
      <p:ext uri="{BB962C8B-B14F-4D97-AF65-F5344CB8AC3E}">
        <p14:creationId xmlns:p14="http://schemas.microsoft.com/office/powerpoint/2010/main" val="726640827"/>
      </p:ext>
    </p:extLst>
  </p:cSld>
  <p:clrMapOvr>
    <a:masterClrMapping/>
  </p:clrMapOvr>
  <mc:AlternateContent xmlns:mc="http://schemas.openxmlformats.org/markup-compatibility/2006" xmlns:p14="http://schemas.microsoft.com/office/powerpoint/2010/main">
    <mc:Choice Requires="p14">
      <p:transition spd="slow" p14:dur="2000" advTm="88300"/>
    </mc:Choice>
    <mc:Fallback xmlns="">
      <p:transition spd="slow" advTm="883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A7A12E-1C5D-8243-023A-ACBBD15DE046}"/>
              </a:ext>
            </a:extLst>
          </p:cNvPr>
          <p:cNvPicPr>
            <a:picLocks noChangeAspect="1"/>
          </p:cNvPicPr>
          <p:nvPr/>
        </p:nvPicPr>
        <p:blipFill>
          <a:blip r:embed="rId3"/>
          <a:stretch>
            <a:fillRect/>
          </a:stretch>
        </p:blipFill>
        <p:spPr>
          <a:xfrm>
            <a:off x="195647" y="347014"/>
            <a:ext cx="8775357" cy="6163972"/>
          </a:xfrm>
          <a:prstGeom prst="rect">
            <a:avLst/>
          </a:prstGeom>
        </p:spPr>
      </p:pic>
      <p:sp>
        <p:nvSpPr>
          <p:cNvPr id="7" name="Right Brace 6" descr="A bracket enclosing &quot;Property Tax Cap&quot;, &quot;Revenues and Expenditures&quot;, and &quot;Tax Limit&quot; leads to the text &quot;Trend or Comparison&quot;">
            <a:extLst>
              <a:ext uri="{FF2B5EF4-FFF2-40B4-BE49-F238E27FC236}">
                <a16:creationId xmlns:a16="http://schemas.microsoft.com/office/drawing/2014/main" id="{57583D9B-5063-D2AC-1D63-2861C54129B6}"/>
              </a:ext>
            </a:extLst>
          </p:cNvPr>
          <p:cNvSpPr/>
          <p:nvPr/>
        </p:nvSpPr>
        <p:spPr>
          <a:xfrm>
            <a:off x="9094572" y="766924"/>
            <a:ext cx="755374" cy="1432578"/>
          </a:xfrm>
          <a:prstGeom prst="rightBrace">
            <a:avLst>
              <a:gd name="adj1" fmla="val 38596"/>
              <a:gd name="adj2" fmla="val 5000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6E5520F-324A-1200-5877-CD73D082891D}"/>
              </a:ext>
            </a:extLst>
          </p:cNvPr>
          <p:cNvSpPr txBox="1"/>
          <p:nvPr/>
        </p:nvSpPr>
        <p:spPr>
          <a:xfrm>
            <a:off x="9849946" y="1298547"/>
            <a:ext cx="2432670" cy="369332"/>
          </a:xfrm>
          <a:prstGeom prst="rect">
            <a:avLst/>
          </a:prstGeom>
          <a:noFill/>
        </p:spPr>
        <p:txBody>
          <a:bodyPr wrap="square" rtlCol="0">
            <a:spAutoFit/>
          </a:bodyPr>
          <a:lstStyle/>
          <a:p>
            <a:r>
              <a:rPr lang="en-US" dirty="0"/>
              <a:t>Trend or Comparison</a:t>
            </a:r>
          </a:p>
        </p:txBody>
      </p:sp>
      <p:cxnSp>
        <p:nvCxnSpPr>
          <p:cNvPr id="9" name="Straight Arrow Connector 8" descr="An arrow leads from &quot;Debt&quot; to the text &quot;Comparison only&quot;">
            <a:extLst>
              <a:ext uri="{FF2B5EF4-FFF2-40B4-BE49-F238E27FC236}">
                <a16:creationId xmlns:a16="http://schemas.microsoft.com/office/drawing/2014/main" id="{8D525C85-5EEC-0FCF-293F-E7AE19A235A5}"/>
              </a:ext>
            </a:extLst>
          </p:cNvPr>
          <p:cNvCxnSpPr>
            <a:cxnSpLocks/>
          </p:cNvCxnSpPr>
          <p:nvPr/>
        </p:nvCxnSpPr>
        <p:spPr>
          <a:xfrm>
            <a:off x="8317709" y="2924791"/>
            <a:ext cx="15322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75B1A91-6EA5-85F3-03C8-7BE8EE3DF13F}"/>
              </a:ext>
            </a:extLst>
          </p:cNvPr>
          <p:cNvSpPr txBox="1"/>
          <p:nvPr/>
        </p:nvSpPr>
        <p:spPr>
          <a:xfrm>
            <a:off x="9835531" y="2740125"/>
            <a:ext cx="2432670" cy="369332"/>
          </a:xfrm>
          <a:prstGeom prst="rect">
            <a:avLst/>
          </a:prstGeom>
          <a:noFill/>
        </p:spPr>
        <p:txBody>
          <a:bodyPr wrap="square" rtlCol="0">
            <a:spAutoFit/>
          </a:bodyPr>
          <a:lstStyle/>
          <a:p>
            <a:r>
              <a:rPr lang="en-US" dirty="0"/>
              <a:t>Comparison only</a:t>
            </a:r>
          </a:p>
        </p:txBody>
      </p:sp>
      <p:pic>
        <p:nvPicPr>
          <p:cNvPr id="13" name="Picture 12" descr="An icon of a house with a bar graph and trendline overlaid inside it.  The trend is generally upward with a slightly jagged appearance.">
            <a:extLst>
              <a:ext uri="{FF2B5EF4-FFF2-40B4-BE49-F238E27FC236}">
                <a16:creationId xmlns:a16="http://schemas.microsoft.com/office/drawing/2014/main" id="{8AB3A5A1-19F6-8DBD-601E-E8AC95EC7AFA}"/>
              </a:ext>
            </a:extLst>
          </p:cNvPr>
          <p:cNvPicPr>
            <a:picLocks noChangeAspect="1"/>
          </p:cNvPicPr>
          <p:nvPr/>
        </p:nvPicPr>
        <p:blipFill>
          <a:blip r:embed="rId4"/>
          <a:stretch>
            <a:fillRect/>
          </a:stretch>
        </p:blipFill>
        <p:spPr>
          <a:xfrm>
            <a:off x="9973514" y="1673704"/>
            <a:ext cx="815216" cy="796109"/>
          </a:xfrm>
          <a:prstGeom prst="rect">
            <a:avLst/>
          </a:prstGeom>
        </p:spPr>
      </p:pic>
      <p:pic>
        <p:nvPicPr>
          <p:cNvPr id="14" name="Picture 13" descr="An icon of measurement scales, each one holding a small house icon.  The scales are balanced.">
            <a:extLst>
              <a:ext uri="{FF2B5EF4-FFF2-40B4-BE49-F238E27FC236}">
                <a16:creationId xmlns:a16="http://schemas.microsoft.com/office/drawing/2014/main" id="{28E3B8A2-233F-8AFD-6B29-13C425B57FE5}"/>
              </a:ext>
            </a:extLst>
          </p:cNvPr>
          <p:cNvPicPr>
            <a:picLocks noChangeAspect="1"/>
          </p:cNvPicPr>
          <p:nvPr/>
        </p:nvPicPr>
        <p:blipFill>
          <a:blip r:embed="rId5"/>
          <a:stretch>
            <a:fillRect/>
          </a:stretch>
        </p:blipFill>
        <p:spPr>
          <a:xfrm>
            <a:off x="10879366" y="1673834"/>
            <a:ext cx="911874" cy="796109"/>
          </a:xfrm>
          <a:prstGeom prst="rect">
            <a:avLst/>
          </a:prstGeom>
        </p:spPr>
      </p:pic>
      <p:pic>
        <p:nvPicPr>
          <p:cNvPr id="15" name="Picture 14" descr="An icon of measurement scales, each one holding a small house icon.  The scales are balanced.">
            <a:extLst>
              <a:ext uri="{FF2B5EF4-FFF2-40B4-BE49-F238E27FC236}">
                <a16:creationId xmlns:a16="http://schemas.microsoft.com/office/drawing/2014/main" id="{BDBDFE07-9892-2521-4653-03980BEA8379}"/>
              </a:ext>
            </a:extLst>
          </p:cNvPr>
          <p:cNvPicPr>
            <a:picLocks noChangeAspect="1"/>
          </p:cNvPicPr>
          <p:nvPr/>
        </p:nvPicPr>
        <p:blipFill>
          <a:blip r:embed="rId5"/>
          <a:stretch>
            <a:fillRect/>
          </a:stretch>
        </p:blipFill>
        <p:spPr>
          <a:xfrm>
            <a:off x="9967492" y="3109457"/>
            <a:ext cx="911874" cy="796109"/>
          </a:xfrm>
          <a:prstGeom prst="rect">
            <a:avLst/>
          </a:prstGeom>
        </p:spPr>
      </p:pic>
    </p:spTree>
    <p:extLst>
      <p:ext uri="{BB962C8B-B14F-4D97-AF65-F5344CB8AC3E}">
        <p14:creationId xmlns:p14="http://schemas.microsoft.com/office/powerpoint/2010/main" val="1784473510"/>
      </p:ext>
    </p:extLst>
  </p:cSld>
  <p:clrMapOvr>
    <a:masterClrMapping/>
  </p:clrMapOvr>
  <mc:AlternateContent xmlns:mc="http://schemas.openxmlformats.org/markup-compatibility/2006" xmlns:p14="http://schemas.microsoft.com/office/powerpoint/2010/main">
    <mc:Choice Requires="p14">
      <p:transition spd="slow" p14:dur="2000" advTm="42154"/>
    </mc:Choice>
    <mc:Fallback xmlns="">
      <p:transition spd="slow" advTm="4215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D5D469D-756C-6670-A1C3-0CAEB914583F}"/>
              </a:ext>
            </a:extLst>
          </p:cNvPr>
          <p:cNvSpPr>
            <a:spLocks noGrp="1"/>
          </p:cNvSpPr>
          <p:nvPr>
            <p:ph type="title"/>
          </p:nvPr>
        </p:nvSpPr>
        <p:spPr>
          <a:xfrm>
            <a:off x="808637" y="386930"/>
            <a:ext cx="10275373" cy="1188950"/>
          </a:xfrm>
        </p:spPr>
        <p:txBody>
          <a:bodyPr anchor="b">
            <a:normAutofit/>
          </a:bodyPr>
          <a:lstStyle/>
          <a:p>
            <a:r>
              <a:rPr lang="en-US" sz="5400" dirty="0"/>
              <a:t>Revenues and Expenditures Trend</a:t>
            </a:r>
          </a:p>
        </p:txBody>
      </p:sp>
      <p:grpSp>
        <p:nvGrpSpPr>
          <p:cNvPr id="22" name="Group 2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3" name="Rectangle 2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quot;Local Government Data Search - Trend Report: Revenues and Expenditures&quot;.  The screen shows the search parameters for this report type.">
            <a:extLst>
              <a:ext uri="{FF2B5EF4-FFF2-40B4-BE49-F238E27FC236}">
                <a16:creationId xmlns:a16="http://schemas.microsoft.com/office/drawing/2014/main" id="{87AD7F2B-5594-FC39-FDF9-4D9C26DB661B}"/>
              </a:ext>
            </a:extLst>
          </p:cNvPr>
          <p:cNvPicPr>
            <a:picLocks noChangeAspect="1"/>
          </p:cNvPicPr>
          <p:nvPr/>
        </p:nvPicPr>
        <p:blipFill>
          <a:blip r:embed="rId3"/>
          <a:stretch>
            <a:fillRect/>
          </a:stretch>
        </p:blipFill>
        <p:spPr>
          <a:xfrm>
            <a:off x="601877" y="2320198"/>
            <a:ext cx="7772400" cy="3913606"/>
          </a:xfrm>
          <a:prstGeom prst="rect">
            <a:avLst/>
          </a:prstGeom>
        </p:spPr>
      </p:pic>
      <p:pic>
        <p:nvPicPr>
          <p:cNvPr id="5" name="Picture 4" descr="A list of municipal entity classes: City, County, Fire District, School District, Town, Village, Library, Special Purpose Unit, Joint Activity">
            <a:extLst>
              <a:ext uri="{FF2B5EF4-FFF2-40B4-BE49-F238E27FC236}">
                <a16:creationId xmlns:a16="http://schemas.microsoft.com/office/drawing/2014/main" id="{8E622A3C-DEB0-1563-2D10-93FEBBBD815B}"/>
              </a:ext>
            </a:extLst>
          </p:cNvPr>
          <p:cNvPicPr>
            <a:picLocks noChangeAspect="1"/>
          </p:cNvPicPr>
          <p:nvPr/>
        </p:nvPicPr>
        <p:blipFill>
          <a:blip r:embed="rId4"/>
          <a:stretch>
            <a:fillRect/>
          </a:stretch>
        </p:blipFill>
        <p:spPr>
          <a:xfrm>
            <a:off x="9002113" y="3463504"/>
            <a:ext cx="1752600" cy="2552700"/>
          </a:xfrm>
          <a:prstGeom prst="rect">
            <a:avLst/>
          </a:prstGeom>
        </p:spPr>
      </p:pic>
      <p:sp>
        <p:nvSpPr>
          <p:cNvPr id="7" name="Title 3">
            <a:extLst>
              <a:ext uri="{FF2B5EF4-FFF2-40B4-BE49-F238E27FC236}">
                <a16:creationId xmlns:a16="http://schemas.microsoft.com/office/drawing/2014/main" id="{CB858CA8-3E8B-9ADF-8F98-138D30143524}"/>
              </a:ext>
            </a:extLst>
          </p:cNvPr>
          <p:cNvSpPr txBox="1">
            <a:spLocks/>
          </p:cNvSpPr>
          <p:nvPr/>
        </p:nvSpPr>
        <p:spPr>
          <a:xfrm>
            <a:off x="8807009" y="2389218"/>
            <a:ext cx="2142809"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Classes</a:t>
            </a:r>
          </a:p>
        </p:txBody>
      </p:sp>
      <p:pic>
        <p:nvPicPr>
          <p:cNvPr id="9" name="Picture 8" descr="An icon of a house with a bar graph and trendline overlaid inside it.  The trend is generally upward with a slightly jagged appearance.">
            <a:extLst>
              <a:ext uri="{FF2B5EF4-FFF2-40B4-BE49-F238E27FC236}">
                <a16:creationId xmlns:a16="http://schemas.microsoft.com/office/drawing/2014/main" id="{CD4378D0-6746-0944-3E4D-087BE3B0091F}"/>
              </a:ext>
            </a:extLst>
          </p:cNvPr>
          <p:cNvPicPr>
            <a:picLocks noChangeAspect="1"/>
          </p:cNvPicPr>
          <p:nvPr/>
        </p:nvPicPr>
        <p:blipFill>
          <a:blip r:embed="rId5"/>
          <a:stretch>
            <a:fillRect/>
          </a:stretch>
        </p:blipFill>
        <p:spPr>
          <a:xfrm>
            <a:off x="10347105" y="620527"/>
            <a:ext cx="815216" cy="796109"/>
          </a:xfrm>
          <a:prstGeom prst="rect">
            <a:avLst/>
          </a:prstGeom>
        </p:spPr>
      </p:pic>
    </p:spTree>
    <p:extLst>
      <p:ext uri="{BB962C8B-B14F-4D97-AF65-F5344CB8AC3E}">
        <p14:creationId xmlns:p14="http://schemas.microsoft.com/office/powerpoint/2010/main" val="536129843"/>
      </p:ext>
    </p:extLst>
  </p:cSld>
  <p:clrMapOvr>
    <a:masterClrMapping/>
  </p:clrMapOvr>
  <mc:AlternateContent xmlns:mc="http://schemas.openxmlformats.org/markup-compatibility/2006" xmlns:p14="http://schemas.microsoft.com/office/powerpoint/2010/main">
    <mc:Choice Requires="p14">
      <p:transition spd="slow" p14:dur="2000" advTm="33109"/>
    </mc:Choice>
    <mc:Fallback xmlns="">
      <p:transition spd="slow" advTm="331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shot of the Revenues and Expenditures trend report for the City of Albany for years 2023, 2022, 2021, 2020, 2019, 2018">
            <a:extLst>
              <a:ext uri="{FF2B5EF4-FFF2-40B4-BE49-F238E27FC236}">
                <a16:creationId xmlns:a16="http://schemas.microsoft.com/office/drawing/2014/main" id="{4B0C0D43-F354-390E-7B52-E5C567937F5B}"/>
              </a:ext>
            </a:extLst>
          </p:cNvPr>
          <p:cNvPicPr>
            <a:picLocks noChangeAspect="1"/>
          </p:cNvPicPr>
          <p:nvPr/>
        </p:nvPicPr>
        <p:blipFill rotWithShape="1">
          <a:blip r:embed="rId3"/>
          <a:srcRect/>
          <a:stretch/>
        </p:blipFill>
        <p:spPr>
          <a:xfrm>
            <a:off x="0" y="0"/>
            <a:ext cx="6166505" cy="6858000"/>
          </a:xfrm>
          <a:prstGeom prst="rect">
            <a:avLst/>
          </a:prstGeom>
          <a:ln>
            <a:solidFill>
              <a:schemeClr val="tx1"/>
            </a:solidFill>
          </a:ln>
        </p:spPr>
      </p:pic>
      <p:sp>
        <p:nvSpPr>
          <p:cNvPr id="10" name="TextBox 9">
            <a:extLst>
              <a:ext uri="{FF2B5EF4-FFF2-40B4-BE49-F238E27FC236}">
                <a16:creationId xmlns:a16="http://schemas.microsoft.com/office/drawing/2014/main" id="{5EEC5BC9-73F1-CEDB-1FEB-A6A45485465E}"/>
              </a:ext>
            </a:extLst>
          </p:cNvPr>
          <p:cNvSpPr txBox="1"/>
          <p:nvPr/>
        </p:nvSpPr>
        <p:spPr>
          <a:xfrm>
            <a:off x="0" y="0"/>
            <a:ext cx="2248930" cy="369332"/>
          </a:xfrm>
          <a:prstGeom prst="rect">
            <a:avLst/>
          </a:prstGeom>
          <a:solidFill>
            <a:srgbClr val="F9C000"/>
          </a:solidFill>
          <a:ln>
            <a:solidFill>
              <a:schemeClr val="tx1"/>
            </a:solidFill>
          </a:ln>
        </p:spPr>
        <p:txBody>
          <a:bodyPr wrap="square" rtlCol="0">
            <a:spAutoFit/>
          </a:bodyPr>
          <a:lstStyle/>
          <a:p>
            <a:pPr algn="ctr"/>
            <a:r>
              <a:rPr lang="en-US" dirty="0"/>
              <a:t>Retrieved 2023-03-23</a:t>
            </a:r>
          </a:p>
        </p:txBody>
      </p:sp>
    </p:spTree>
    <p:extLst>
      <p:ext uri="{BB962C8B-B14F-4D97-AF65-F5344CB8AC3E}">
        <p14:creationId xmlns:p14="http://schemas.microsoft.com/office/powerpoint/2010/main" val="3508867413"/>
      </p:ext>
    </p:extLst>
  </p:cSld>
  <p:clrMapOvr>
    <a:masterClrMapping/>
  </p:clrMapOvr>
  <mc:AlternateContent xmlns:mc="http://schemas.openxmlformats.org/markup-compatibility/2006" xmlns:p14="http://schemas.microsoft.com/office/powerpoint/2010/main">
    <mc:Choice Requires="p14">
      <p:transition spd="slow" p14:dur="2000" advTm="56357"/>
    </mc:Choice>
    <mc:Fallback xmlns="">
      <p:transition spd="slow" advTm="563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descr="A screenshot of the expanded categories for one section of the report">
            <a:extLst>
              <a:ext uri="{FF2B5EF4-FFF2-40B4-BE49-F238E27FC236}">
                <a16:creationId xmlns:a16="http://schemas.microsoft.com/office/drawing/2014/main" id="{BC62D93C-3628-A646-3B26-FC706764EEA4}"/>
              </a:ext>
            </a:extLst>
          </p:cNvPr>
          <p:cNvGrpSpPr/>
          <p:nvPr/>
        </p:nvGrpSpPr>
        <p:grpSpPr>
          <a:xfrm>
            <a:off x="6166505" y="0"/>
            <a:ext cx="6025495" cy="3460672"/>
            <a:chOff x="6166505" y="898790"/>
            <a:chExt cx="6025495" cy="3460672"/>
          </a:xfrm>
        </p:grpSpPr>
        <p:sp>
          <p:nvSpPr>
            <p:cNvPr id="14" name="TextBox 13">
              <a:extLst>
                <a:ext uri="{FF2B5EF4-FFF2-40B4-BE49-F238E27FC236}">
                  <a16:creationId xmlns:a16="http://schemas.microsoft.com/office/drawing/2014/main" id="{14CA04AC-057C-C94C-E6DE-7C0FB1CD4A21}"/>
                </a:ext>
              </a:extLst>
            </p:cNvPr>
            <p:cNvSpPr txBox="1"/>
            <p:nvPr/>
          </p:nvSpPr>
          <p:spPr>
            <a:xfrm>
              <a:off x="6930323" y="898790"/>
              <a:ext cx="5261677" cy="338554"/>
            </a:xfrm>
            <a:prstGeom prst="rect">
              <a:avLst/>
            </a:prstGeom>
            <a:solidFill>
              <a:srgbClr val="F9C000"/>
            </a:solidFill>
            <a:ln>
              <a:solidFill>
                <a:schemeClr val="tx1"/>
              </a:solidFill>
            </a:ln>
          </p:spPr>
          <p:txBody>
            <a:bodyPr wrap="square" rtlCol="0">
              <a:spAutoFit/>
            </a:bodyPr>
            <a:lstStyle/>
            <a:p>
              <a:pPr algn="ctr"/>
              <a:r>
                <a:rPr lang="en-US" sz="1600" dirty="0"/>
                <a:t>Expand/Collapse by clicking either      or blue heading</a:t>
              </a:r>
            </a:p>
          </p:txBody>
        </p:sp>
        <p:pic>
          <p:nvPicPr>
            <p:cNvPr id="15" name="Picture 14">
              <a:extLst>
                <a:ext uri="{FF2B5EF4-FFF2-40B4-BE49-F238E27FC236}">
                  <a16:creationId xmlns:a16="http://schemas.microsoft.com/office/drawing/2014/main" id="{54BBF262-1867-7A63-508C-BEBD5040C9D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0224770" y="979706"/>
              <a:ext cx="199390" cy="193348"/>
            </a:xfrm>
            <a:prstGeom prst="rect">
              <a:avLst/>
            </a:prstGeom>
          </p:spPr>
        </p:pic>
        <p:pic>
          <p:nvPicPr>
            <p:cNvPr id="16" name="Picture 15">
              <a:extLst>
                <a:ext uri="{FF2B5EF4-FFF2-40B4-BE49-F238E27FC236}">
                  <a16:creationId xmlns:a16="http://schemas.microsoft.com/office/drawing/2014/main" id="{4329FB66-23E6-97F3-F735-F07E5E885180}"/>
                </a:ext>
              </a:extLst>
            </p:cNvPr>
            <p:cNvPicPr>
              <a:picLocks noChangeAspect="1"/>
            </p:cNvPicPr>
            <p:nvPr/>
          </p:nvPicPr>
          <p:blipFill>
            <a:blip r:embed="rId5"/>
            <a:stretch>
              <a:fillRect/>
            </a:stretch>
          </p:blipFill>
          <p:spPr>
            <a:xfrm>
              <a:off x="6166505" y="1302112"/>
              <a:ext cx="6025495" cy="3057350"/>
            </a:xfrm>
            <a:prstGeom prst="rect">
              <a:avLst/>
            </a:prstGeom>
            <a:ln>
              <a:solidFill>
                <a:schemeClr val="tx1"/>
              </a:solidFill>
            </a:ln>
          </p:spPr>
        </p:pic>
      </p:grpSp>
      <p:pic>
        <p:nvPicPr>
          <p:cNvPr id="9" name="Picture 8">
            <a:extLst>
              <a:ext uri="{FF2B5EF4-FFF2-40B4-BE49-F238E27FC236}">
                <a16:creationId xmlns:a16="http://schemas.microsoft.com/office/drawing/2014/main" id="{4B0C0D43-F354-390E-7B52-E5C567937F5B}"/>
              </a:ext>
            </a:extLst>
          </p:cNvPr>
          <p:cNvPicPr>
            <a:picLocks noChangeAspect="1"/>
          </p:cNvPicPr>
          <p:nvPr/>
        </p:nvPicPr>
        <p:blipFill rotWithShape="1">
          <a:blip r:embed="rId6">
            <a:alphaModFix amt="50000"/>
          </a:blip>
          <a:srcRect/>
          <a:stretch/>
        </p:blipFill>
        <p:spPr>
          <a:xfrm>
            <a:off x="0" y="0"/>
            <a:ext cx="6166505" cy="6858000"/>
          </a:xfrm>
          <a:prstGeom prst="rect">
            <a:avLst/>
          </a:prstGeom>
          <a:ln>
            <a:noFill/>
          </a:ln>
        </p:spPr>
      </p:pic>
      <p:sp>
        <p:nvSpPr>
          <p:cNvPr id="10" name="TextBox 9">
            <a:extLst>
              <a:ext uri="{FF2B5EF4-FFF2-40B4-BE49-F238E27FC236}">
                <a16:creationId xmlns:a16="http://schemas.microsoft.com/office/drawing/2014/main" id="{5EEC5BC9-73F1-CEDB-1FEB-A6A45485465E}"/>
              </a:ext>
            </a:extLst>
          </p:cNvPr>
          <p:cNvSpPr txBox="1"/>
          <p:nvPr/>
        </p:nvSpPr>
        <p:spPr>
          <a:xfrm>
            <a:off x="0" y="0"/>
            <a:ext cx="2248930" cy="369332"/>
          </a:xfrm>
          <a:prstGeom prst="rect">
            <a:avLst/>
          </a:prstGeom>
          <a:solidFill>
            <a:srgbClr val="F9C000">
              <a:alpha val="50255"/>
            </a:srgbClr>
          </a:solidFill>
          <a:ln>
            <a:solidFill>
              <a:schemeClr val="tx1">
                <a:alpha val="50000"/>
              </a:schemeClr>
            </a:solidFill>
          </a:ln>
        </p:spPr>
        <p:txBody>
          <a:bodyPr wrap="square" rtlCol="0">
            <a:spAutoFit/>
          </a:bodyPr>
          <a:lstStyle/>
          <a:p>
            <a:pPr algn="ctr"/>
            <a:r>
              <a:rPr lang="en-US" dirty="0">
                <a:solidFill>
                  <a:schemeClr val="tx1">
                    <a:alpha val="50000"/>
                  </a:schemeClr>
                </a:solidFill>
              </a:rPr>
              <a:t>Retrieved 2023-03-23</a:t>
            </a:r>
          </a:p>
        </p:txBody>
      </p:sp>
      <p:cxnSp>
        <p:nvCxnSpPr>
          <p:cNvPr id="20" name="Straight Arrow Connector 19">
            <a:extLst>
              <a:ext uri="{FF2B5EF4-FFF2-40B4-BE49-F238E27FC236}">
                <a16:creationId xmlns:a16="http://schemas.microsoft.com/office/drawing/2014/main" id="{85857937-EDC1-8564-EB62-13397FE9D313}"/>
              </a:ext>
            </a:extLst>
          </p:cNvPr>
          <p:cNvCxnSpPr>
            <a:cxnSpLocks/>
            <a:stCxn id="28" idx="1"/>
          </p:cNvCxnSpPr>
          <p:nvPr/>
        </p:nvCxnSpPr>
        <p:spPr>
          <a:xfrm flipH="1">
            <a:off x="7637515" y="805449"/>
            <a:ext cx="274431" cy="38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9327CE9-441C-42B5-2524-803634FFDA25}"/>
              </a:ext>
            </a:extLst>
          </p:cNvPr>
          <p:cNvSpPr txBox="1"/>
          <p:nvPr/>
        </p:nvSpPr>
        <p:spPr>
          <a:xfrm>
            <a:off x="7911946" y="666949"/>
            <a:ext cx="1381760" cy="276999"/>
          </a:xfrm>
          <a:prstGeom prst="rect">
            <a:avLst/>
          </a:prstGeom>
          <a:solidFill>
            <a:srgbClr val="F9C000"/>
          </a:solidFill>
          <a:ln>
            <a:solidFill>
              <a:schemeClr val="tx1"/>
            </a:solidFill>
          </a:ln>
        </p:spPr>
        <p:txBody>
          <a:bodyPr wrap="square" rtlCol="0">
            <a:spAutoFit/>
          </a:bodyPr>
          <a:lstStyle/>
          <a:p>
            <a:r>
              <a:rPr lang="en-US" sz="1200" dirty="0"/>
              <a:t>Level 1 Category</a:t>
            </a:r>
          </a:p>
        </p:txBody>
      </p:sp>
      <p:sp>
        <p:nvSpPr>
          <p:cNvPr id="29" name="TextBox 28">
            <a:extLst>
              <a:ext uri="{FF2B5EF4-FFF2-40B4-BE49-F238E27FC236}">
                <a16:creationId xmlns:a16="http://schemas.microsoft.com/office/drawing/2014/main" id="{6C6845CE-7DF3-018C-BC7F-B362F00C7FFD}"/>
              </a:ext>
            </a:extLst>
          </p:cNvPr>
          <p:cNvSpPr txBox="1"/>
          <p:nvPr/>
        </p:nvSpPr>
        <p:spPr>
          <a:xfrm>
            <a:off x="7916718" y="934477"/>
            <a:ext cx="1381760" cy="276999"/>
          </a:xfrm>
          <a:prstGeom prst="rect">
            <a:avLst/>
          </a:prstGeom>
          <a:solidFill>
            <a:srgbClr val="F9C000"/>
          </a:solidFill>
          <a:ln>
            <a:solidFill>
              <a:schemeClr val="tx1"/>
            </a:solidFill>
          </a:ln>
        </p:spPr>
        <p:txBody>
          <a:bodyPr wrap="square" rtlCol="0">
            <a:spAutoFit/>
          </a:bodyPr>
          <a:lstStyle/>
          <a:p>
            <a:r>
              <a:rPr lang="en-US" sz="1200" dirty="0"/>
              <a:t>Level 2 Category</a:t>
            </a:r>
          </a:p>
        </p:txBody>
      </p:sp>
      <p:sp>
        <p:nvSpPr>
          <p:cNvPr id="30" name="TextBox 29">
            <a:extLst>
              <a:ext uri="{FF2B5EF4-FFF2-40B4-BE49-F238E27FC236}">
                <a16:creationId xmlns:a16="http://schemas.microsoft.com/office/drawing/2014/main" id="{BA4C4775-A18A-BAAA-4B9F-EA1C3F0CD44D}"/>
              </a:ext>
            </a:extLst>
          </p:cNvPr>
          <p:cNvSpPr txBox="1"/>
          <p:nvPr/>
        </p:nvSpPr>
        <p:spPr>
          <a:xfrm>
            <a:off x="7911946" y="1212195"/>
            <a:ext cx="1801014" cy="276999"/>
          </a:xfrm>
          <a:prstGeom prst="rect">
            <a:avLst/>
          </a:prstGeom>
          <a:solidFill>
            <a:srgbClr val="F9C000"/>
          </a:solidFill>
          <a:ln>
            <a:solidFill>
              <a:schemeClr val="tx1"/>
            </a:solidFill>
          </a:ln>
        </p:spPr>
        <p:txBody>
          <a:bodyPr wrap="square" rtlCol="0">
            <a:spAutoFit/>
          </a:bodyPr>
          <a:lstStyle/>
          <a:p>
            <a:r>
              <a:rPr lang="en-US" sz="1200" dirty="0"/>
              <a:t>Account Code &amp; Narrative</a:t>
            </a:r>
          </a:p>
        </p:txBody>
      </p:sp>
      <p:cxnSp>
        <p:nvCxnSpPr>
          <p:cNvPr id="34" name="Straight Arrow Connector 33">
            <a:extLst>
              <a:ext uri="{FF2B5EF4-FFF2-40B4-BE49-F238E27FC236}">
                <a16:creationId xmlns:a16="http://schemas.microsoft.com/office/drawing/2014/main" id="{A108F9E9-5B36-1CB8-B86C-E9D6928F9E1D}"/>
              </a:ext>
            </a:extLst>
          </p:cNvPr>
          <p:cNvCxnSpPr>
            <a:cxnSpLocks/>
          </p:cNvCxnSpPr>
          <p:nvPr/>
        </p:nvCxnSpPr>
        <p:spPr>
          <a:xfrm flipH="1">
            <a:off x="7637515" y="1058367"/>
            <a:ext cx="2744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FCAFCD-0ACF-4F6C-D425-9BF6153A21F9}"/>
              </a:ext>
            </a:extLst>
          </p:cNvPr>
          <p:cNvCxnSpPr>
            <a:cxnSpLocks/>
          </p:cNvCxnSpPr>
          <p:nvPr/>
        </p:nvCxnSpPr>
        <p:spPr>
          <a:xfrm flipH="1" flipV="1">
            <a:off x="7559040" y="1217275"/>
            <a:ext cx="352906" cy="1279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269EFB0-94F5-27D7-278B-2D800500B814}"/>
              </a:ext>
            </a:extLst>
          </p:cNvPr>
          <p:cNvPicPr>
            <a:picLocks noChangeAspect="1"/>
          </p:cNvPicPr>
          <p:nvPr/>
        </p:nvPicPr>
        <p:blipFill rotWithShape="1">
          <a:blip r:embed="rId6">
            <a:alphaModFix/>
          </a:blip>
          <a:srcRect t="19615" r="67300" b="73482"/>
          <a:stretch/>
        </p:blipFill>
        <p:spPr>
          <a:xfrm>
            <a:off x="-4771" y="1345222"/>
            <a:ext cx="2016452" cy="473418"/>
          </a:xfrm>
          <a:prstGeom prst="rect">
            <a:avLst/>
          </a:prstGeom>
          <a:ln>
            <a:noFill/>
          </a:ln>
        </p:spPr>
      </p:pic>
      <p:cxnSp>
        <p:nvCxnSpPr>
          <p:cNvPr id="3" name="Straight Arrow Connector 2">
            <a:extLst>
              <a:ext uri="{FF2B5EF4-FFF2-40B4-BE49-F238E27FC236}">
                <a16:creationId xmlns:a16="http://schemas.microsoft.com/office/drawing/2014/main" id="{A444AC6A-38F2-83C8-A3B0-5CF7FA533A8B}"/>
              </a:ext>
            </a:extLst>
          </p:cNvPr>
          <p:cNvCxnSpPr>
            <a:cxnSpLocks/>
          </p:cNvCxnSpPr>
          <p:nvPr/>
        </p:nvCxnSpPr>
        <p:spPr>
          <a:xfrm flipV="1">
            <a:off x="1500256" y="666949"/>
            <a:ext cx="4666249" cy="10607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730805"/>
      </p:ext>
    </p:extLst>
  </p:cSld>
  <p:clrMapOvr>
    <a:masterClrMapping/>
  </p:clrMapOvr>
  <mc:AlternateContent xmlns:mc="http://schemas.openxmlformats.org/markup-compatibility/2006" xmlns:p14="http://schemas.microsoft.com/office/powerpoint/2010/main">
    <mc:Choice Requires="p14">
      <p:transition spd="slow" p14:dur="2000" advTm="56357"/>
    </mc:Choice>
    <mc:Fallback xmlns="">
      <p:transition spd="slow" advTm="56357"/>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1107</TotalTime>
  <Words>1498</Words>
  <Application>Microsoft Macintosh PowerPoint</Application>
  <PresentationFormat>Widescreen</PresentationFormat>
  <Paragraphs>405</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Local Government Data  in Open Book New York</vt:lpstr>
      <vt:lpstr>Topics</vt:lpstr>
      <vt:lpstr>https://openbookny.com/</vt:lpstr>
      <vt:lpstr>PowerPoint Presentation</vt:lpstr>
      <vt:lpstr>PowerPoint Presentation</vt:lpstr>
      <vt:lpstr>PowerPoint Presentation</vt:lpstr>
      <vt:lpstr>Revenues and Expenditures Trend</vt:lpstr>
      <vt:lpstr>PowerPoint Presentation</vt:lpstr>
      <vt:lpstr>PowerPoint Presentation</vt:lpstr>
      <vt:lpstr>PowerPoint Presentation</vt:lpstr>
      <vt:lpstr>Revenues and Expenditures Comparison</vt:lpstr>
      <vt:lpstr>PowerPoint Presentation</vt:lpstr>
      <vt:lpstr>PowerPoint Presentation</vt:lpstr>
      <vt:lpstr>NYS Geographic Hierarchy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Dictionary</vt:lpstr>
      <vt:lpstr>PowerPoint Presentation</vt:lpstr>
      <vt:lpstr>PowerPoint Presentation</vt:lpstr>
      <vt:lpstr>ACCOUNT_CODE smart coding</vt:lpstr>
      <vt:lpstr>MUNICIPAL_CODE smart coding</vt:lpstr>
      <vt:lpstr>Watch out for:</vt:lpstr>
      <vt:lpstr>Upcoming changes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Government Data  in Open Book New York</dc:title>
  <dc:creator>Sarah Lauser</dc:creator>
  <cp:lastModifiedBy>Sarah Lauser</cp:lastModifiedBy>
  <cp:revision>25</cp:revision>
  <cp:lastPrinted>2023-03-25T21:11:24Z</cp:lastPrinted>
  <dcterms:created xsi:type="dcterms:W3CDTF">2023-03-22T14:58:24Z</dcterms:created>
  <dcterms:modified xsi:type="dcterms:W3CDTF">2023-03-25T21:29:23Z</dcterms:modified>
</cp:coreProperties>
</file>